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2" r:id="rId3"/>
    <p:sldId id="276" r:id="rId4"/>
    <p:sldId id="268" r:id="rId5"/>
    <p:sldId id="265" r:id="rId6"/>
    <p:sldId id="264" r:id="rId7"/>
    <p:sldId id="270" r:id="rId8"/>
    <p:sldId id="269" r:id="rId9"/>
    <p:sldId id="271" r:id="rId10"/>
    <p:sldId id="272" r:id="rId11"/>
    <p:sldId id="273" r:id="rId12"/>
    <p:sldId id="274" r:id="rId13"/>
    <p:sldId id="27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0099"/>
    <a:srgbClr val="00FF00"/>
    <a:srgbClr val="15A60A"/>
    <a:srgbClr val="003964"/>
    <a:srgbClr val="FB7F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5" autoAdjust="0"/>
    <p:restoredTop sz="94660"/>
  </p:normalViewPr>
  <p:slideViewPr>
    <p:cSldViewPr>
      <p:cViewPr>
        <p:scale>
          <a:sx n="83" d="100"/>
          <a:sy n="83" d="100"/>
        </p:scale>
        <p:origin x="-18" y="16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51873-4056-4555-8749-812D8408A370}" type="datetimeFigureOut">
              <a:rPr lang="ru-RU" smtClean="0"/>
              <a:t>17.12.2023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41017-B19C-42B1-938F-EFDC808E9B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9774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51873-4056-4555-8749-812D8408A370}" type="datetimeFigureOut">
              <a:rPr lang="ru-RU" smtClean="0"/>
              <a:t>17.12.2023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41017-B19C-42B1-938F-EFDC808E9B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1822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51873-4056-4555-8749-812D8408A370}" type="datetimeFigureOut">
              <a:rPr lang="ru-RU" smtClean="0"/>
              <a:t>17.12.2023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41017-B19C-42B1-938F-EFDC808E9B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26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51873-4056-4555-8749-812D8408A370}" type="datetimeFigureOut">
              <a:rPr lang="ru-RU" smtClean="0"/>
              <a:t>17.12.2023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41017-B19C-42B1-938F-EFDC808E9B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2935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51873-4056-4555-8749-812D8408A370}" type="datetimeFigureOut">
              <a:rPr lang="ru-RU" smtClean="0"/>
              <a:t>17.12.2023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41017-B19C-42B1-938F-EFDC808E9B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27132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51873-4056-4555-8749-812D8408A370}" type="datetimeFigureOut">
              <a:rPr lang="ru-RU" smtClean="0"/>
              <a:t>17.12.2023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41017-B19C-42B1-938F-EFDC808E9B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1803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51873-4056-4555-8749-812D8408A370}" type="datetimeFigureOut">
              <a:rPr lang="ru-RU" smtClean="0"/>
              <a:t>17.12.2023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41017-B19C-42B1-938F-EFDC808E9B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6709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51873-4056-4555-8749-812D8408A370}" type="datetimeFigureOut">
              <a:rPr lang="ru-RU" smtClean="0"/>
              <a:t>17.12.2023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41017-B19C-42B1-938F-EFDC808E9B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03401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51873-4056-4555-8749-812D8408A370}" type="datetimeFigureOut">
              <a:rPr lang="ru-RU" smtClean="0"/>
              <a:t>17.12.2023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41017-B19C-42B1-938F-EFDC808E9B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5957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51873-4056-4555-8749-812D8408A370}" type="datetimeFigureOut">
              <a:rPr lang="ru-RU" smtClean="0"/>
              <a:t>17.12.2023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41017-B19C-42B1-938F-EFDC808E9B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2079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51873-4056-4555-8749-812D8408A370}" type="datetimeFigureOut">
              <a:rPr lang="ru-RU" smtClean="0"/>
              <a:t>17.12.2023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41017-B19C-42B1-938F-EFDC808E9B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1200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751873-4056-4555-8749-812D8408A370}" type="datetimeFigureOut">
              <a:rPr lang="ru-RU" smtClean="0"/>
              <a:t>17.12.2023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B41017-B19C-42B1-938F-EFDC808E9B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818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771799" y="3140968"/>
            <a:ext cx="4073552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3150"/>
              </a:lnSpc>
              <a:spcAft>
                <a:spcPts val="0"/>
              </a:spcAft>
            </a:pPr>
            <a:r>
              <a:rPr lang="ru-RU" sz="4000" b="1" i="1" kern="1800" dirty="0" smtClean="0">
                <a:solidFill>
                  <a:srgbClr val="FF1DF7"/>
                </a:solidFill>
                <a:latin typeface="Segoe Script" panose="020B0504020000000003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КАРТОТЕКА</a:t>
            </a:r>
          </a:p>
          <a:p>
            <a:pPr algn="ctr">
              <a:lnSpc>
                <a:spcPts val="3150"/>
              </a:lnSpc>
              <a:spcAft>
                <a:spcPts val="0"/>
              </a:spcAft>
            </a:pPr>
            <a:r>
              <a:rPr lang="ru-RU" sz="4000" b="1" i="1" kern="1800" dirty="0" smtClean="0">
                <a:solidFill>
                  <a:srgbClr val="FF1DF7"/>
                </a:solidFill>
                <a:latin typeface="Segoe Script" panose="020B0504020000000003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</a:p>
          <a:p>
            <a:pPr algn="ctr">
              <a:lnSpc>
                <a:spcPts val="3150"/>
              </a:lnSpc>
              <a:spcAft>
                <a:spcPts val="0"/>
              </a:spcAft>
            </a:pPr>
            <a:r>
              <a:rPr lang="ru-RU" sz="4000" b="1" i="1" kern="1800" dirty="0" smtClean="0">
                <a:solidFill>
                  <a:srgbClr val="FF1DF7"/>
                </a:solidFill>
                <a:latin typeface="Segoe Script" panose="020B0504020000000003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МИРИЛОК</a:t>
            </a:r>
            <a:endParaRPr lang="ru-RU" sz="4000" b="1" i="1" dirty="0">
              <a:latin typeface="Segoe Script" panose="020B05040200000000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499992" y="4653136"/>
            <a:ext cx="3749353" cy="1380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Составила: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Воспитатель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МБ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ДОУ-детский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сад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№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276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Пенская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Ольга Эдуардовна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г. Екатеринбург,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2023г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9120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29816" y="2708920"/>
            <a:ext cx="4572000" cy="13337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ts val="15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000" b="1" dirty="0">
                <a:solidFill>
                  <a:srgbClr val="0000CC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Дай скорей мизинчик свой,</a:t>
            </a:r>
            <a:endParaRPr lang="ru-RU" sz="2000" b="1" dirty="0">
              <a:solidFill>
                <a:srgbClr val="0000CC"/>
              </a:solidFill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>
              <a:lnSpc>
                <a:spcPts val="15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000" b="1" dirty="0">
                <a:solidFill>
                  <a:srgbClr val="0000CC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Зацепи его за мой.</a:t>
            </a:r>
            <a:endParaRPr lang="ru-RU" sz="2000" b="1" dirty="0">
              <a:solidFill>
                <a:srgbClr val="0000CC"/>
              </a:solidFill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>
              <a:lnSpc>
                <a:spcPts val="15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000" b="1" dirty="0">
                <a:solidFill>
                  <a:srgbClr val="0000CC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Раз, два, три, четыре, пять,</a:t>
            </a:r>
            <a:endParaRPr lang="ru-RU" sz="2000" b="1" dirty="0">
              <a:solidFill>
                <a:srgbClr val="0000CC"/>
              </a:solidFill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>
              <a:lnSpc>
                <a:spcPts val="15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000" b="1" dirty="0">
                <a:solidFill>
                  <a:srgbClr val="0000CC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Мы друзья с тобой опять!</a:t>
            </a:r>
            <a:endParaRPr lang="ru-RU" sz="2000" b="1" dirty="0">
              <a:solidFill>
                <a:srgbClr val="0000CC"/>
              </a:solidFill>
              <a:effectLst/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716016" y="3080083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000" b="1" dirty="0">
                <a:solidFill>
                  <a:srgbClr val="0000CC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Детки, помиритесь!</a:t>
            </a:r>
            <a:br>
              <a:rPr lang="ru-RU" sz="2000" b="1" dirty="0">
                <a:solidFill>
                  <a:srgbClr val="0000CC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</a:br>
            <a:r>
              <a:rPr lang="ru-RU" sz="2000" b="1" dirty="0">
                <a:solidFill>
                  <a:srgbClr val="0000CC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Больше не дразнитесь,</a:t>
            </a:r>
            <a:br>
              <a:rPr lang="ru-RU" sz="2000" b="1" dirty="0">
                <a:solidFill>
                  <a:srgbClr val="0000CC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</a:br>
            <a:r>
              <a:rPr lang="ru-RU" sz="2000" b="1" dirty="0">
                <a:solidFill>
                  <a:srgbClr val="0000CC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Не деритесь, не ругайтесь,</a:t>
            </a:r>
            <a:br>
              <a:rPr lang="ru-RU" sz="2000" b="1" dirty="0">
                <a:solidFill>
                  <a:srgbClr val="0000CC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</a:br>
            <a:r>
              <a:rPr lang="ru-RU" sz="2000" b="1" dirty="0">
                <a:solidFill>
                  <a:srgbClr val="0000CC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На друзей не обзывайтесь!</a:t>
            </a:r>
            <a:br>
              <a:rPr lang="ru-RU" sz="2000" b="1" dirty="0">
                <a:solidFill>
                  <a:srgbClr val="0000CC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</a:br>
            <a:r>
              <a:rPr lang="ru-RU" sz="2000" b="1" dirty="0">
                <a:solidFill>
                  <a:srgbClr val="0000CC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И тогда на белом свете</a:t>
            </a:r>
            <a:br>
              <a:rPr lang="ru-RU" sz="2000" b="1" dirty="0">
                <a:solidFill>
                  <a:srgbClr val="0000CC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</a:br>
            <a:r>
              <a:rPr lang="ru-RU" sz="2000" b="1" dirty="0">
                <a:solidFill>
                  <a:srgbClr val="0000CC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Дружно будут жить все дети!</a:t>
            </a:r>
            <a:endParaRPr lang="ru-RU" sz="2000" b="1" dirty="0">
              <a:solidFill>
                <a:srgbClr val="0000CC"/>
              </a:solidFill>
              <a:effectLst/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29816" y="4683596"/>
            <a:ext cx="4572000" cy="13857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000" b="1" dirty="0">
                <a:solidFill>
                  <a:srgbClr val="0000CC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Мизинчик, мизинчик,</a:t>
            </a:r>
            <a:br>
              <a:rPr lang="ru-RU" sz="2000" b="1" dirty="0">
                <a:solidFill>
                  <a:srgbClr val="0000CC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</a:br>
            <a:r>
              <a:rPr lang="ru-RU" sz="2000" b="1" dirty="0">
                <a:solidFill>
                  <a:srgbClr val="0000CC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Пойдем в магазинчик,</a:t>
            </a:r>
            <a:br>
              <a:rPr lang="ru-RU" sz="2000" b="1" dirty="0">
                <a:solidFill>
                  <a:srgbClr val="0000CC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</a:br>
            <a:r>
              <a:rPr lang="ru-RU" sz="2000" b="1" dirty="0">
                <a:solidFill>
                  <a:srgbClr val="0000CC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Купим конфетки,</a:t>
            </a:r>
            <a:br>
              <a:rPr lang="ru-RU" sz="2000" b="1" dirty="0">
                <a:solidFill>
                  <a:srgbClr val="0000CC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</a:br>
            <a:r>
              <a:rPr lang="ru-RU" sz="2000" b="1" dirty="0">
                <a:solidFill>
                  <a:srgbClr val="0000CC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Чтоб не ругались детки!</a:t>
            </a:r>
            <a:endParaRPr lang="ru-RU" sz="2000" b="1" dirty="0">
              <a:solidFill>
                <a:srgbClr val="0000CC"/>
              </a:solidFill>
              <a:effectLst/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921841" y="620688"/>
            <a:ext cx="3876382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3150"/>
              </a:lnSpc>
              <a:spcAft>
                <a:spcPts val="0"/>
              </a:spcAft>
            </a:pPr>
            <a:r>
              <a:rPr lang="ru-RU" sz="2800" b="1" i="1" kern="1800" dirty="0">
                <a:solidFill>
                  <a:srgbClr val="FF1DF7"/>
                </a:solidFill>
                <a:latin typeface="Segoe Script" panose="020B0504020000000003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УЧИМ МИРИЛКИ</a:t>
            </a:r>
            <a:endParaRPr lang="ru-RU" sz="2800" i="1" dirty="0">
              <a:latin typeface="Segoe Script" panose="020B05040200000000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2" descr="C:\Users\1\Desktop\здравствуй, лето! - шаблон\4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78942" flipH="1">
            <a:off x="7424138" y="5252362"/>
            <a:ext cx="1324297" cy="13601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7192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65878" y="3066723"/>
            <a:ext cx="4572000" cy="174092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ts val="16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000" b="1" dirty="0">
                <a:solidFill>
                  <a:srgbClr val="0000CC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К нам с тобой подкралась ссора.</a:t>
            </a:r>
            <a:endParaRPr lang="ru-RU" sz="2000" b="1" dirty="0">
              <a:solidFill>
                <a:srgbClr val="0000CC"/>
              </a:solidFill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>
              <a:lnSpc>
                <a:spcPts val="16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000" b="1" dirty="0">
                <a:solidFill>
                  <a:srgbClr val="0000CC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Надо нам ее прогнать.</a:t>
            </a:r>
            <a:endParaRPr lang="ru-RU" sz="2000" b="1" dirty="0">
              <a:solidFill>
                <a:srgbClr val="0000CC"/>
              </a:solidFill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>
              <a:lnSpc>
                <a:spcPts val="16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000" b="1" dirty="0">
                <a:solidFill>
                  <a:srgbClr val="0000CC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Мы за пальчики возьмемся</a:t>
            </a:r>
            <a:endParaRPr lang="ru-RU" sz="2000" b="1" dirty="0">
              <a:solidFill>
                <a:srgbClr val="0000CC"/>
              </a:solidFill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>
              <a:lnSpc>
                <a:spcPts val="16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000" b="1" dirty="0">
                <a:solidFill>
                  <a:srgbClr val="0000CC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Раз, два, три, четыре, пять,</a:t>
            </a:r>
            <a:endParaRPr lang="ru-RU" sz="2000" b="1" dirty="0">
              <a:solidFill>
                <a:srgbClr val="0000CC"/>
              </a:solidFill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>
              <a:lnSpc>
                <a:spcPts val="16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000" b="1" dirty="0">
                <a:solidFill>
                  <a:srgbClr val="0000CC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Подружились мы опять.</a:t>
            </a:r>
            <a:endParaRPr lang="ru-RU" sz="2000" b="1" dirty="0">
              <a:solidFill>
                <a:srgbClr val="0000CC"/>
              </a:solidFill>
              <a:effectLst/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91893" y="4149080"/>
            <a:ext cx="4572000" cy="13857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000" b="1" dirty="0">
                <a:solidFill>
                  <a:srgbClr val="0000CC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Я мирюсь, мирюсь, мирюсь.</a:t>
            </a:r>
            <a:br>
              <a:rPr lang="ru-RU" sz="2000" b="1" dirty="0">
                <a:solidFill>
                  <a:srgbClr val="0000CC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</a:br>
            <a:r>
              <a:rPr lang="ru-RU" sz="2000" b="1" dirty="0">
                <a:solidFill>
                  <a:srgbClr val="0000CC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И я больше не дерусь.</a:t>
            </a:r>
            <a:br>
              <a:rPr lang="ru-RU" sz="2000" b="1" dirty="0">
                <a:solidFill>
                  <a:srgbClr val="0000CC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</a:br>
            <a:r>
              <a:rPr lang="ru-RU" sz="2000" b="1" dirty="0">
                <a:solidFill>
                  <a:srgbClr val="0000CC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Ну, а если подерусь,</a:t>
            </a:r>
            <a:br>
              <a:rPr lang="ru-RU" sz="2000" b="1" dirty="0">
                <a:solidFill>
                  <a:srgbClr val="0000CC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</a:br>
            <a:r>
              <a:rPr lang="ru-RU" sz="2000" b="1" dirty="0">
                <a:solidFill>
                  <a:srgbClr val="0000CC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Сразу в луже окажусь.</a:t>
            </a:r>
            <a:endParaRPr lang="ru-RU" sz="2000" b="1" dirty="0">
              <a:solidFill>
                <a:srgbClr val="0000CC"/>
              </a:solidFill>
              <a:effectLst/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436096" y="2415442"/>
            <a:ext cx="4572000" cy="66370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ts val="16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000" b="1" dirty="0">
                <a:solidFill>
                  <a:srgbClr val="0000CC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Мирись-мирись,</a:t>
            </a:r>
            <a:endParaRPr lang="ru-RU" sz="2000" b="1" dirty="0">
              <a:solidFill>
                <a:srgbClr val="0000CC"/>
              </a:solidFill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>
              <a:lnSpc>
                <a:spcPts val="16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000" b="1" dirty="0">
                <a:solidFill>
                  <a:srgbClr val="0000CC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Улыбайся, не дерись!</a:t>
            </a:r>
            <a:endParaRPr lang="ru-RU" sz="2000" b="1" dirty="0">
              <a:solidFill>
                <a:srgbClr val="0000CC"/>
              </a:solidFill>
              <a:effectLst/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51878" y="620688"/>
            <a:ext cx="3876382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3150"/>
              </a:lnSpc>
              <a:spcAft>
                <a:spcPts val="0"/>
              </a:spcAft>
            </a:pPr>
            <a:r>
              <a:rPr lang="ru-RU" sz="2800" b="1" i="1" kern="1800" dirty="0">
                <a:solidFill>
                  <a:srgbClr val="FF1DF7"/>
                </a:solidFill>
                <a:latin typeface="Segoe Script" panose="020B0504020000000003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УЧИМ МИРИЛКИ</a:t>
            </a:r>
            <a:endParaRPr lang="ru-RU" sz="2800" i="1" dirty="0">
              <a:latin typeface="Segoe Script" panose="020B05040200000000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2" descr="C:\Users\1\Desktop\здравствуй, лето! - шаблон\4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34821" flipH="1">
            <a:off x="7386315" y="5076746"/>
            <a:ext cx="1324891" cy="1360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5581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3429000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1500"/>
              </a:spcAft>
            </a:pPr>
            <a:r>
              <a:rPr lang="ru-RU" sz="2000" b="1" dirty="0">
                <a:solidFill>
                  <a:srgbClr val="0000CC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Раз! – мирись!</a:t>
            </a:r>
            <a:br>
              <a:rPr lang="ru-RU" sz="2000" b="1" dirty="0">
                <a:solidFill>
                  <a:srgbClr val="0000CC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</a:br>
            <a:r>
              <a:rPr lang="ru-RU" sz="2000" b="1" dirty="0">
                <a:solidFill>
                  <a:srgbClr val="0000CC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Два! – мирись!</a:t>
            </a:r>
            <a:br>
              <a:rPr lang="ru-RU" sz="2000" b="1" dirty="0">
                <a:solidFill>
                  <a:srgbClr val="0000CC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</a:br>
            <a:r>
              <a:rPr lang="ru-RU" sz="2000" b="1" dirty="0">
                <a:solidFill>
                  <a:srgbClr val="0000CC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И со мной не дерись!</a:t>
            </a:r>
            <a:br>
              <a:rPr lang="ru-RU" sz="2000" b="1" dirty="0">
                <a:solidFill>
                  <a:srgbClr val="0000CC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</a:br>
            <a:r>
              <a:rPr lang="ru-RU" sz="2000" b="1" dirty="0">
                <a:solidFill>
                  <a:srgbClr val="0000CC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Три – прощенья попросили!</a:t>
            </a:r>
            <a:br>
              <a:rPr lang="ru-RU" sz="2000" b="1" dirty="0">
                <a:solidFill>
                  <a:srgbClr val="0000CC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</a:br>
            <a:r>
              <a:rPr lang="ru-RU" sz="2000" b="1" dirty="0">
                <a:solidFill>
                  <a:srgbClr val="0000CC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На четыре – всё забыли!</a:t>
            </a:r>
            <a:br>
              <a:rPr lang="ru-RU" sz="2000" b="1" dirty="0">
                <a:solidFill>
                  <a:srgbClr val="0000CC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</a:br>
            <a:r>
              <a:rPr lang="ru-RU" sz="2000" b="1" dirty="0">
                <a:solidFill>
                  <a:srgbClr val="0000CC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Пять! – надутым быть нельзя:</a:t>
            </a:r>
            <a:br>
              <a:rPr lang="ru-RU" sz="2000" b="1" dirty="0">
                <a:solidFill>
                  <a:srgbClr val="0000CC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</a:br>
            <a:r>
              <a:rPr lang="ru-RU" sz="2000" b="1" dirty="0">
                <a:solidFill>
                  <a:srgbClr val="0000CC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Мы теперь опять друзья!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220072" y="2109336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1500"/>
              </a:spcAft>
            </a:pPr>
            <a:r>
              <a:rPr lang="ru-RU" sz="2000" b="1" dirty="0">
                <a:solidFill>
                  <a:srgbClr val="0000CC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Мирись, мирись,</a:t>
            </a:r>
            <a:br>
              <a:rPr lang="ru-RU" sz="2000" b="1" dirty="0">
                <a:solidFill>
                  <a:srgbClr val="0000CC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</a:br>
            <a:r>
              <a:rPr lang="ru-RU" sz="2000" b="1" dirty="0">
                <a:solidFill>
                  <a:srgbClr val="0000CC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И больше не дерись.</a:t>
            </a:r>
            <a:br>
              <a:rPr lang="ru-RU" sz="2000" b="1" dirty="0">
                <a:solidFill>
                  <a:srgbClr val="0000CC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</a:br>
            <a:r>
              <a:rPr lang="ru-RU" sz="2000" b="1" dirty="0">
                <a:solidFill>
                  <a:srgbClr val="0000CC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А если будешь драться,</a:t>
            </a:r>
            <a:br>
              <a:rPr lang="ru-RU" sz="2000" b="1" dirty="0">
                <a:solidFill>
                  <a:srgbClr val="0000CC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</a:br>
            <a:r>
              <a:rPr lang="ru-RU" sz="2000" b="1" dirty="0">
                <a:solidFill>
                  <a:srgbClr val="0000CC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Я буду кусаться.</a:t>
            </a:r>
            <a:br>
              <a:rPr lang="ru-RU" sz="2000" b="1" dirty="0">
                <a:solidFill>
                  <a:srgbClr val="0000CC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</a:br>
            <a:r>
              <a:rPr lang="ru-RU" sz="2000" b="1" dirty="0">
                <a:solidFill>
                  <a:srgbClr val="0000CC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А кусаться нам нельзя,</a:t>
            </a:r>
            <a:br>
              <a:rPr lang="ru-RU" sz="2000" b="1" dirty="0">
                <a:solidFill>
                  <a:srgbClr val="0000CC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</a:br>
            <a:r>
              <a:rPr lang="ru-RU" sz="2000" b="1" dirty="0">
                <a:solidFill>
                  <a:srgbClr val="0000CC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Потому что мы друзья.</a:t>
            </a:r>
            <a:endParaRPr lang="ru-RU" sz="2000" b="1" dirty="0">
              <a:solidFill>
                <a:srgbClr val="0000CC"/>
              </a:solidFill>
              <a:effectLst/>
              <a:latin typeface="Helvetica" panose="020B0604020202020204" pitchFamily="34" charset="0"/>
              <a:ea typeface="Times New Roman" panose="02020603050405020304" pitchFamily="18" charset="0"/>
              <a:cs typeface="Helvetica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975459" y="620688"/>
            <a:ext cx="3876382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3150"/>
              </a:lnSpc>
              <a:spcAft>
                <a:spcPts val="0"/>
              </a:spcAft>
            </a:pPr>
            <a:r>
              <a:rPr lang="ru-RU" sz="2800" b="1" i="1" kern="1800" dirty="0">
                <a:solidFill>
                  <a:srgbClr val="FF1DF7"/>
                </a:solidFill>
                <a:latin typeface="Segoe Script" panose="020B0504020000000003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УЧИМ МИРИЛКИ</a:t>
            </a:r>
            <a:endParaRPr lang="ru-RU" sz="2800" i="1" dirty="0">
              <a:latin typeface="Segoe Script" panose="020B05040200000000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2" descr="C:\Users\1\Desktop\здравствуй, лето! - шаблон\4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26974" flipH="1">
            <a:off x="7365624" y="5134788"/>
            <a:ext cx="1324890" cy="1360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0248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3119475" y="620688"/>
            <a:ext cx="3876382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3150"/>
              </a:lnSpc>
              <a:spcAft>
                <a:spcPts val="0"/>
              </a:spcAft>
            </a:pPr>
            <a:r>
              <a:rPr lang="ru-RU" sz="2800" b="1" i="1" kern="1800" dirty="0">
                <a:solidFill>
                  <a:srgbClr val="FF1DF7"/>
                </a:solidFill>
                <a:latin typeface="Segoe Script" panose="020B0504020000000003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УЧИМ МИРИЛКИ</a:t>
            </a:r>
            <a:endParaRPr lang="ru-RU" sz="2800" i="1" dirty="0">
              <a:latin typeface="Segoe Script" panose="020B05040200000000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Picture 2" descr="C:\Users\1\Desktop\здравствуй, лето! - шаблон\4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26974" flipH="1">
            <a:off x="7365624" y="5134788"/>
            <a:ext cx="1324890" cy="1360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23857" y="2132856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1500"/>
              </a:spcAft>
            </a:pPr>
            <a:r>
              <a:rPr lang="ru-RU" sz="2000" b="1" dirty="0">
                <a:solidFill>
                  <a:srgbClr val="0000CC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Чем ругаться и дразниться,</a:t>
            </a:r>
            <a:br>
              <a:rPr lang="ru-RU" sz="2000" b="1" dirty="0">
                <a:solidFill>
                  <a:srgbClr val="0000CC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</a:br>
            <a:r>
              <a:rPr lang="ru-RU" sz="2000" b="1" dirty="0">
                <a:solidFill>
                  <a:srgbClr val="0000CC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Лучше нам с тобой мириться!</a:t>
            </a:r>
            <a:br>
              <a:rPr lang="ru-RU" sz="2000" b="1" dirty="0">
                <a:solidFill>
                  <a:srgbClr val="0000CC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</a:br>
            <a:r>
              <a:rPr lang="ru-RU" sz="2000" b="1" dirty="0">
                <a:solidFill>
                  <a:srgbClr val="0000CC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Будем вместе улыбаться,</a:t>
            </a:r>
            <a:br>
              <a:rPr lang="ru-RU" sz="2000" b="1" dirty="0">
                <a:solidFill>
                  <a:srgbClr val="0000CC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</a:br>
            <a:r>
              <a:rPr lang="ru-RU" sz="2000" b="1" dirty="0">
                <a:solidFill>
                  <a:srgbClr val="0000CC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Песни петь и танцевать,</a:t>
            </a:r>
            <a:br>
              <a:rPr lang="ru-RU" sz="2000" b="1" dirty="0">
                <a:solidFill>
                  <a:srgbClr val="0000CC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</a:br>
            <a:r>
              <a:rPr lang="ru-RU" sz="2000" b="1" dirty="0">
                <a:solidFill>
                  <a:srgbClr val="0000CC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Летом в озере купаться</a:t>
            </a:r>
            <a:br>
              <a:rPr lang="ru-RU" sz="2000" b="1" dirty="0">
                <a:solidFill>
                  <a:srgbClr val="0000CC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</a:br>
            <a:r>
              <a:rPr lang="ru-RU" sz="2000" b="1" dirty="0">
                <a:solidFill>
                  <a:srgbClr val="0000CC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И клубнику собирать,</a:t>
            </a:r>
            <a:br>
              <a:rPr lang="ru-RU" sz="2000" b="1" dirty="0">
                <a:solidFill>
                  <a:srgbClr val="0000CC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</a:br>
            <a:r>
              <a:rPr lang="ru-RU" sz="2000" b="1" dirty="0">
                <a:solidFill>
                  <a:srgbClr val="0000CC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На коньках зимой кататься,</a:t>
            </a:r>
            <a:br>
              <a:rPr lang="ru-RU" sz="2000" b="1" dirty="0">
                <a:solidFill>
                  <a:srgbClr val="0000CC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</a:br>
            <a:r>
              <a:rPr lang="ru-RU" sz="2000" b="1" dirty="0">
                <a:solidFill>
                  <a:srgbClr val="0000CC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Баб лепить, в снежки играть,</a:t>
            </a:r>
            <a:br>
              <a:rPr lang="ru-RU" sz="2000" b="1" dirty="0">
                <a:solidFill>
                  <a:srgbClr val="0000CC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</a:br>
            <a:r>
              <a:rPr lang="ru-RU" sz="2000" b="1" dirty="0">
                <a:solidFill>
                  <a:srgbClr val="0000CC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На двоих делить конфеты,</a:t>
            </a:r>
            <a:br>
              <a:rPr lang="ru-RU" sz="2000" b="1" dirty="0">
                <a:solidFill>
                  <a:srgbClr val="0000CC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</a:br>
            <a:r>
              <a:rPr lang="ru-RU" sz="2000" b="1" dirty="0">
                <a:solidFill>
                  <a:srgbClr val="0000CC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Все проблемы и секреты.</a:t>
            </a:r>
            <a:br>
              <a:rPr lang="ru-RU" sz="2000" b="1" dirty="0">
                <a:solidFill>
                  <a:srgbClr val="0000CC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</a:br>
            <a:r>
              <a:rPr lang="ru-RU" sz="2000" b="1" dirty="0">
                <a:solidFill>
                  <a:srgbClr val="0000CC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Очень скучно в ссоре жить,</a:t>
            </a:r>
            <a:br>
              <a:rPr lang="ru-RU" sz="2000" b="1" dirty="0">
                <a:solidFill>
                  <a:srgbClr val="0000CC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</a:br>
            <a:r>
              <a:rPr lang="ru-RU" sz="2000" b="1" dirty="0">
                <a:solidFill>
                  <a:srgbClr val="0000CC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Потому давай дружить!</a:t>
            </a:r>
          </a:p>
        </p:txBody>
      </p:sp>
    </p:spTree>
    <p:extLst>
      <p:ext uri="{BB962C8B-B14F-4D97-AF65-F5344CB8AC3E}">
        <p14:creationId xmlns:p14="http://schemas.microsoft.com/office/powerpoint/2010/main" val="1730069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323528" y="1772816"/>
            <a:ext cx="8568952" cy="4752528"/>
          </a:xfrm>
          <a:prstGeom prst="rect">
            <a:avLst/>
          </a:prstGeom>
          <a:solidFill>
            <a:schemeClr val="bg1">
              <a:alpha val="69000"/>
            </a:schemeClr>
          </a:solidFill>
          <a:ln w="28575">
            <a:noFill/>
          </a:ln>
          <a:effectLst>
            <a:glow rad="228600">
              <a:schemeClr val="bg1"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00C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Дети есть дети! Их настроение меняется со скоростью света! То они не разлей вода, дружат и обожают друг друга, то резко все меняется и они уже дерутся и обижаются. Детские конфликты происходят очень часто. Обычно это случается из-за мелочей (как кажется нам, взрослым). Но для ребенка причина конфликта самая что ни на есть настоящая и серьезная. Дети на самом деле совсем не умеют выходить из конфликтных ситуаций, они применяют силу, крик и плач, жалуются взрослым. </a:t>
            </a:r>
            <a:r>
              <a:rPr lang="ru-RU" dirty="0" smtClean="0">
                <a:solidFill>
                  <a:srgbClr val="0000C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Задача взрослых </a:t>
            </a:r>
            <a:r>
              <a:rPr lang="ru-RU" dirty="0">
                <a:solidFill>
                  <a:srgbClr val="0000C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– помочь </a:t>
            </a:r>
            <a:r>
              <a:rPr lang="ru-RU" dirty="0" smtClean="0">
                <a:solidFill>
                  <a:srgbClr val="0000C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детям </a:t>
            </a:r>
            <a:r>
              <a:rPr lang="ru-RU" dirty="0">
                <a:solidFill>
                  <a:srgbClr val="0000C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найти выход из сложившейся ситуации, показать пример, как правильно решать конфликты и как остаться после этого конфликта друзьями.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313071" y="260648"/>
            <a:ext cx="8568952" cy="1152128"/>
          </a:xfrm>
          <a:prstGeom prst="rect">
            <a:avLst/>
          </a:prstGeom>
          <a:solidFill>
            <a:schemeClr val="bg1">
              <a:alpha val="69000"/>
            </a:schemeClr>
          </a:solidFill>
          <a:ln w="28575">
            <a:noFill/>
          </a:ln>
          <a:effectLst>
            <a:glow rad="228600">
              <a:schemeClr val="bg1"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263687" y="585361"/>
            <a:ext cx="3876382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3150"/>
              </a:lnSpc>
              <a:spcAft>
                <a:spcPts val="0"/>
              </a:spcAft>
            </a:pPr>
            <a:r>
              <a:rPr lang="ru-RU" sz="2800" b="1" i="1" kern="1800" dirty="0">
                <a:solidFill>
                  <a:srgbClr val="FF1DF7"/>
                </a:solidFill>
                <a:latin typeface="Segoe Script" panose="020B0504020000000003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УЧИМ МИРИЛКИ</a:t>
            </a:r>
            <a:endParaRPr lang="ru-RU" sz="2800" i="1" dirty="0">
              <a:effectLst/>
              <a:latin typeface="Segoe Script" panose="020B05040200000000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Picture 2" descr="C:\Users\1\Desktop\здравствуй, лето! - шаблон\4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26974" flipH="1">
            <a:off x="6562442" y="649844"/>
            <a:ext cx="1852512" cy="19027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5732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323528" y="1772816"/>
            <a:ext cx="8568952" cy="4752528"/>
          </a:xfrm>
          <a:prstGeom prst="rect">
            <a:avLst/>
          </a:prstGeom>
          <a:solidFill>
            <a:schemeClr val="bg1">
              <a:alpha val="69000"/>
            </a:schemeClr>
          </a:solidFill>
          <a:ln w="28575">
            <a:noFill/>
          </a:ln>
          <a:effectLst>
            <a:glow rad="228600">
              <a:schemeClr val="bg1"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00C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Кроме того, чтобы найти решение, надо еще и помириться. </a:t>
            </a:r>
            <a:endParaRPr lang="ru-RU" dirty="0" smtClean="0">
              <a:solidFill>
                <a:srgbClr val="0000CC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/>
            <a:r>
              <a:rPr lang="ru-RU" dirty="0" smtClean="0">
                <a:solidFill>
                  <a:srgbClr val="0000C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А </a:t>
            </a:r>
            <a:r>
              <a:rPr lang="ru-RU" dirty="0">
                <a:solidFill>
                  <a:srgbClr val="0000C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для этого лучше всего подходит народный фольклор. </a:t>
            </a:r>
            <a:endParaRPr lang="ru-RU" dirty="0" smtClean="0">
              <a:solidFill>
                <a:srgbClr val="0000CC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/>
            <a:r>
              <a:rPr lang="ru-RU" dirty="0" smtClean="0">
                <a:solidFill>
                  <a:srgbClr val="0000C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А </a:t>
            </a:r>
            <a:r>
              <a:rPr lang="ru-RU" dirty="0">
                <a:solidFill>
                  <a:srgbClr val="0000C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именно — веселые детские стихи-</a:t>
            </a:r>
            <a:r>
              <a:rPr lang="ru-RU" dirty="0" err="1">
                <a:solidFill>
                  <a:srgbClr val="0000C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мирилки</a:t>
            </a:r>
            <a:r>
              <a:rPr lang="ru-RU" dirty="0">
                <a:solidFill>
                  <a:srgbClr val="0000C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 </a:t>
            </a:r>
            <a:endParaRPr lang="ru-RU" dirty="0" smtClean="0">
              <a:solidFill>
                <a:srgbClr val="0000CC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/>
            <a:r>
              <a:rPr lang="ru-RU" dirty="0" smtClean="0">
                <a:solidFill>
                  <a:srgbClr val="0000C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Обычно </a:t>
            </a:r>
            <a:r>
              <a:rPr lang="ru-RU" dirty="0">
                <a:solidFill>
                  <a:srgbClr val="0000C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во время проговаривания </a:t>
            </a:r>
            <a:r>
              <a:rPr lang="ru-RU" dirty="0" err="1">
                <a:solidFill>
                  <a:srgbClr val="0000C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мирилки</a:t>
            </a:r>
            <a:r>
              <a:rPr lang="ru-RU" dirty="0">
                <a:solidFill>
                  <a:srgbClr val="0000C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дети берутся за руки или сцепляются пальцами (двумя мизинцами) и держат “замок” до конца стиха. Но эти движения можно придумать и самому. </a:t>
            </a:r>
            <a:endParaRPr lang="ru-RU" dirty="0" smtClean="0">
              <a:solidFill>
                <a:srgbClr val="0000CC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/>
            <a:r>
              <a:rPr lang="ru-RU" dirty="0" smtClean="0">
                <a:solidFill>
                  <a:srgbClr val="0000C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Главное</a:t>
            </a:r>
            <a:r>
              <a:rPr lang="ru-RU" dirty="0">
                <a:solidFill>
                  <a:srgbClr val="0000C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чтобы после </a:t>
            </a:r>
            <a:r>
              <a:rPr lang="ru-RU" dirty="0" err="1">
                <a:solidFill>
                  <a:srgbClr val="0000C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мирилки</a:t>
            </a:r>
            <a:r>
              <a:rPr lang="ru-RU" dirty="0">
                <a:solidFill>
                  <a:srgbClr val="0000C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дети побежали дальше играть вместе!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313071" y="260648"/>
            <a:ext cx="8568952" cy="1152128"/>
          </a:xfrm>
          <a:prstGeom prst="rect">
            <a:avLst/>
          </a:prstGeom>
          <a:solidFill>
            <a:schemeClr val="bg1">
              <a:alpha val="69000"/>
            </a:schemeClr>
          </a:solidFill>
          <a:ln w="28575">
            <a:noFill/>
          </a:ln>
          <a:effectLst>
            <a:glow rad="228600">
              <a:schemeClr val="bg1"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471403" y="585361"/>
            <a:ext cx="3876382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3150"/>
              </a:lnSpc>
              <a:spcAft>
                <a:spcPts val="0"/>
              </a:spcAft>
            </a:pPr>
            <a:r>
              <a:rPr lang="ru-RU" sz="2800" b="1" i="1" kern="1800" dirty="0">
                <a:solidFill>
                  <a:srgbClr val="FF1DF7"/>
                </a:solidFill>
                <a:latin typeface="Segoe Script" panose="020B0504020000000003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УЧИМ МИРИЛКИ</a:t>
            </a:r>
            <a:endParaRPr lang="ru-RU" sz="2800" i="1" dirty="0">
              <a:latin typeface="Segoe Script" panose="020B05040200000000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C:\Users\1\Desktop\здравствуй, лето! - шаблон\4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26974" flipH="1">
            <a:off x="7396289" y="5206797"/>
            <a:ext cx="1324890" cy="1360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1\Desktop\здравствуй, лето! - шаблон\4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045976" flipH="1">
            <a:off x="526748" y="564264"/>
            <a:ext cx="1652240" cy="16970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1082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57532" y="2420888"/>
            <a:ext cx="437423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1E1BFF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Чем ругаться и дразниться </a:t>
            </a:r>
            <a:endParaRPr lang="ru-RU" sz="1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24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1E1BFF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Лучше нам с тобой мириться! </a:t>
            </a:r>
            <a:endParaRPr lang="ru-RU" sz="1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24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1E1BFF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Очень скучно в ссоре жить, </a:t>
            </a:r>
            <a:endParaRPr lang="ru-RU" sz="1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24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1E1BFF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Потому давай дружить! </a:t>
            </a:r>
            <a:endParaRPr lang="ru-RU" sz="1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41259" y="3050675"/>
            <a:ext cx="410445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rgbClr val="1E1BFF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Хватит нам уже сердиться, </a:t>
            </a:r>
            <a:endParaRPr lang="ru-RU" sz="1400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24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rgbClr val="1E1BFF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Веселятся все вокруг! </a:t>
            </a:r>
            <a:endParaRPr lang="ru-RU" sz="1400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24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rgbClr val="1E1BFF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Поскорей давай мириться: </a:t>
            </a:r>
            <a:endParaRPr lang="ru-RU" sz="1400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24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rgbClr val="1E1BFF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Ты мне друг! </a:t>
            </a:r>
            <a:endParaRPr lang="ru-RU" sz="1400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24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rgbClr val="1E1BFF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И ты мне друг! </a:t>
            </a:r>
            <a:endParaRPr lang="ru-RU" sz="1400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24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rgbClr val="1E1BFF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Мы обиды все забудем</a:t>
            </a:r>
            <a:endParaRPr lang="ru-RU" sz="1400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rgbClr val="1E1BFF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И дружить, как прежде, будем!</a:t>
            </a:r>
            <a:r>
              <a:rPr lang="ru-RU" dirty="0" smtClean="0">
                <a:solidFill>
                  <a:srgbClr val="1E1BFF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 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932040" y="4797152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ts val="24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1E1BFF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 дерись, не дерись, </a:t>
            </a:r>
            <a:endParaRPr lang="ru-RU" sz="1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24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1E1BFF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Ну-ка быстро помирись! </a:t>
            </a:r>
            <a:endParaRPr lang="ru-RU" sz="1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068266" y="620688"/>
            <a:ext cx="3876382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3150"/>
              </a:lnSpc>
              <a:spcAft>
                <a:spcPts val="0"/>
              </a:spcAft>
            </a:pPr>
            <a:r>
              <a:rPr lang="ru-RU" sz="2800" b="1" i="1" kern="1800" dirty="0">
                <a:solidFill>
                  <a:srgbClr val="FF1DF7"/>
                </a:solidFill>
                <a:latin typeface="Segoe Script" panose="020B0504020000000003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УЧИМ МИРИЛКИ</a:t>
            </a:r>
            <a:endParaRPr lang="ru-RU" sz="2800" i="1" dirty="0">
              <a:latin typeface="Segoe Script" panose="020B05040200000000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8692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932040" y="2708920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ts val="24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1E1BFF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Давай с тобой мириться </a:t>
            </a:r>
            <a:endParaRPr lang="ru-RU" sz="1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24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1E1BFF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во всём делиться. </a:t>
            </a:r>
            <a:endParaRPr lang="ru-RU" sz="1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24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1E1BFF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 кто не будет мириться, </a:t>
            </a:r>
            <a:endParaRPr lang="ru-RU" sz="1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24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1E1BFF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тем не будем </a:t>
            </a:r>
            <a:r>
              <a:rPr lang="ru-RU" sz="2000" b="1" dirty="0" smtClean="0">
                <a:solidFill>
                  <a:srgbClr val="1E1BFF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мы водиться</a:t>
            </a:r>
            <a:r>
              <a:rPr lang="ru-RU" sz="2000" b="1" dirty="0">
                <a:solidFill>
                  <a:srgbClr val="1E1BFF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endParaRPr lang="ru-RU" sz="1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932040" y="4487665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ts val="24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1E1BFF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 мирюсь, мирюсь, мирюсь. </a:t>
            </a:r>
            <a:endParaRPr lang="ru-RU" sz="1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24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1E1BFF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я больше не дерусь. </a:t>
            </a:r>
            <a:endParaRPr lang="ru-RU" sz="1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24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1E1BFF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Ну, а если подерусь, </a:t>
            </a:r>
            <a:endParaRPr lang="ru-RU" sz="1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24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1E1BFF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грязной луже окажусь. </a:t>
            </a:r>
            <a:endParaRPr lang="ru-RU" sz="1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83568" y="4009253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ts val="24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1E1BFF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Пальчик за пальчик </a:t>
            </a:r>
            <a:endParaRPr lang="ru-RU" sz="1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24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1E1BFF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Крепко возьмём, </a:t>
            </a:r>
            <a:endParaRPr lang="ru-RU" sz="1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24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1E1BFF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Раньше дрались, </a:t>
            </a:r>
            <a:endParaRPr lang="ru-RU" sz="1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24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1E1BFF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 теперь ни по чём. </a:t>
            </a:r>
            <a:endParaRPr lang="ru-RU" sz="1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93812" y="2551466"/>
            <a:ext cx="4572000" cy="64126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ts val="15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000" b="1" dirty="0">
                <a:solidFill>
                  <a:srgbClr val="0000CC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Я мирюсь, мирюсь, мирюсь,</a:t>
            </a:r>
            <a:endParaRPr lang="ru-RU" sz="2000" b="1" dirty="0">
              <a:solidFill>
                <a:srgbClr val="0000CC"/>
              </a:solidFill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>
              <a:lnSpc>
                <a:spcPts val="15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000" b="1" dirty="0">
                <a:solidFill>
                  <a:srgbClr val="0000CC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И я больше не дерусь!</a:t>
            </a:r>
            <a:endParaRPr lang="ru-RU" sz="2000" b="1" dirty="0">
              <a:solidFill>
                <a:srgbClr val="0000CC"/>
              </a:solidFill>
              <a:effectLst/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759435" y="548680"/>
            <a:ext cx="3876382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3150"/>
              </a:lnSpc>
              <a:spcAft>
                <a:spcPts val="0"/>
              </a:spcAft>
            </a:pPr>
            <a:r>
              <a:rPr lang="ru-RU" sz="2800" b="1" i="1" kern="1800" dirty="0">
                <a:solidFill>
                  <a:srgbClr val="FF1DF7"/>
                </a:solidFill>
                <a:latin typeface="Segoe Script" panose="020B0504020000000003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УЧИМ МИРИЛКИ</a:t>
            </a:r>
            <a:endParaRPr lang="ru-RU" sz="2800" i="1" dirty="0">
              <a:latin typeface="Segoe Script" panose="020B05040200000000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9831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02166" y="2553623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ts val="24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1E1BFF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Чтобы солнце улыбалось, </a:t>
            </a:r>
            <a:endParaRPr lang="ru-RU" sz="1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24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1E1BFF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Нас с тобой согреть старалось, </a:t>
            </a:r>
            <a:endParaRPr lang="ru-RU" sz="1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24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1E1BFF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Нужно просто стать добрей </a:t>
            </a:r>
            <a:endParaRPr lang="ru-RU" sz="1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24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1E1BFF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мириться нам скорей! </a:t>
            </a:r>
            <a:endParaRPr lang="ru-RU" sz="1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932040" y="2204864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ts val="24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1E1BFF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Солнце выйдет из-за тучек, </a:t>
            </a:r>
            <a:endParaRPr lang="ru-RU" sz="1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24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1E1BFF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Нас согреет тёплый лучик. </a:t>
            </a:r>
            <a:endParaRPr lang="ru-RU" sz="1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24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1E1BFF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 ругаться нам нельзя, </a:t>
            </a:r>
            <a:endParaRPr lang="ru-RU" sz="1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24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1E1BFF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Потому что мы друзья! </a:t>
            </a:r>
            <a:endParaRPr lang="ru-RU" sz="1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795409" y="4032272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ts val="24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1E1BFF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Давай скорей мизинчик свой,</a:t>
            </a:r>
            <a:endParaRPr lang="ru-RU" sz="1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24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1E1BFF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Зацепи его за мой.</a:t>
            </a:r>
            <a:endParaRPr lang="ru-RU" sz="1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24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1E1BFF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Раз-два-три-четыре-пять,</a:t>
            </a:r>
            <a:endParaRPr lang="ru-RU" sz="1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24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1E1BFF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Мы друзья с тобой опять!</a:t>
            </a:r>
            <a:endParaRPr lang="ru-RU" sz="1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88166" y="567143"/>
            <a:ext cx="3876382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3150"/>
              </a:lnSpc>
              <a:spcAft>
                <a:spcPts val="0"/>
              </a:spcAft>
            </a:pPr>
            <a:r>
              <a:rPr lang="ru-RU" sz="2800" b="1" i="1" kern="1800" dirty="0">
                <a:solidFill>
                  <a:srgbClr val="FF1DF7"/>
                </a:solidFill>
                <a:latin typeface="Segoe Script" panose="020B0504020000000003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УЧИМ МИРИЛКИ</a:t>
            </a:r>
            <a:endParaRPr lang="ru-RU" sz="2800" i="1" dirty="0">
              <a:latin typeface="Segoe Script" panose="020B05040200000000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02166" y="4741547"/>
            <a:ext cx="4572000" cy="13337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ts val="15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000" b="1" dirty="0">
                <a:solidFill>
                  <a:srgbClr val="0000CC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Я хочу с тобой мириться,</a:t>
            </a:r>
            <a:endParaRPr lang="ru-RU" sz="2000" b="1" dirty="0">
              <a:solidFill>
                <a:srgbClr val="0000CC"/>
              </a:solidFill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>
              <a:lnSpc>
                <a:spcPts val="15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000" b="1" dirty="0">
                <a:solidFill>
                  <a:srgbClr val="0000CC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Я хочу с тобой дружиться.</a:t>
            </a:r>
            <a:endParaRPr lang="ru-RU" sz="2000" b="1" dirty="0">
              <a:solidFill>
                <a:srgbClr val="0000CC"/>
              </a:solidFill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>
              <a:lnSpc>
                <a:spcPts val="15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000" b="1" dirty="0">
                <a:solidFill>
                  <a:srgbClr val="0000CC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Будем вместе мы играть,</a:t>
            </a:r>
            <a:endParaRPr lang="ru-RU" sz="2000" b="1" dirty="0">
              <a:solidFill>
                <a:srgbClr val="0000CC"/>
              </a:solidFill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>
              <a:lnSpc>
                <a:spcPts val="15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000" b="1" dirty="0">
                <a:solidFill>
                  <a:srgbClr val="0000CC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Прыгать, бегать, хохотать.</a:t>
            </a:r>
            <a:endParaRPr lang="ru-RU" sz="2000" b="1" dirty="0">
              <a:solidFill>
                <a:srgbClr val="0000CC"/>
              </a:solidFill>
              <a:effectLst/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</p:txBody>
      </p:sp>
      <p:pic>
        <p:nvPicPr>
          <p:cNvPr id="10" name="Picture 2" descr="C:\Users\1\Desktop\здравствуй, лето! - шаблон\4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26974" flipH="1">
            <a:off x="7617775" y="5277062"/>
            <a:ext cx="1324890" cy="1360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4730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55576" y="2747973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ts val="24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1E1BFF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Мирись, мирись, мирись </a:t>
            </a:r>
            <a:endParaRPr lang="ru-RU" sz="1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24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1E1BFF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больше не дерись! </a:t>
            </a:r>
            <a:endParaRPr lang="ru-RU" sz="1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24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1E1BFF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 если будешь драться, </a:t>
            </a:r>
            <a:endParaRPr lang="ru-RU" sz="1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24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1E1BFF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 я буду кусаться. </a:t>
            </a:r>
            <a:endParaRPr lang="ru-RU" sz="1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24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1E1BFF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 кусаться нам нельзя, </a:t>
            </a:r>
            <a:endParaRPr lang="ru-RU" sz="1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24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1E1BFF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Потому что мы друзья! </a:t>
            </a:r>
            <a:endParaRPr lang="ru-RU" sz="1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932040" y="2276873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ts val="24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1E1BFF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Будем вместе улыбаться, </a:t>
            </a:r>
            <a:endParaRPr lang="ru-RU" sz="1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24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1E1BFF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Летом в озере купаться. </a:t>
            </a:r>
            <a:endParaRPr lang="ru-RU" sz="1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24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1E1BFF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двоих делить конфеты, </a:t>
            </a:r>
            <a:endParaRPr lang="ru-RU" sz="1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24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1E1BFF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Наши тайны и секреты. </a:t>
            </a:r>
            <a:endParaRPr lang="ru-RU" sz="1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24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1E1BFF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Очень скучно в ссоре жить, </a:t>
            </a:r>
            <a:endParaRPr lang="ru-RU" sz="1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24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1E1BFF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Потому давай дружить! </a:t>
            </a:r>
            <a:endParaRPr lang="ru-RU" sz="1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71800" y="5301208"/>
            <a:ext cx="54360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1E1BFF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 нужно ссориться подружки, </a:t>
            </a:r>
            <a:endParaRPr lang="ru-RU" sz="1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24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1E1BFF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Нам ведь грустно друг без дружки!</a:t>
            </a:r>
            <a:r>
              <a:rPr lang="ru-RU" dirty="0">
                <a:solidFill>
                  <a:srgbClr val="1E1BFF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993849" y="548680"/>
            <a:ext cx="3876382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3150"/>
              </a:lnSpc>
              <a:spcAft>
                <a:spcPts val="0"/>
              </a:spcAft>
            </a:pPr>
            <a:r>
              <a:rPr lang="ru-RU" sz="2800" b="1" i="1" kern="1800" dirty="0">
                <a:solidFill>
                  <a:srgbClr val="FF1DF7"/>
                </a:solidFill>
                <a:latin typeface="Segoe Script" panose="020B0504020000000003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УЧИМ МИРИЛКИ</a:t>
            </a:r>
            <a:endParaRPr lang="ru-RU" sz="2800" i="1" dirty="0">
              <a:latin typeface="Segoe Script" panose="020B05040200000000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3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4967536" y="2420888"/>
            <a:ext cx="4572000" cy="202626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ts val="15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000" b="1" dirty="0">
                <a:solidFill>
                  <a:srgbClr val="0000CC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Мы дрались и обзывались,</a:t>
            </a:r>
            <a:endParaRPr lang="ru-RU" sz="2000" b="1" dirty="0">
              <a:solidFill>
                <a:srgbClr val="0000CC"/>
              </a:solidFill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>
              <a:lnSpc>
                <a:spcPts val="15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000" b="1" dirty="0">
                <a:solidFill>
                  <a:srgbClr val="0000CC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Обижались и ругались,</a:t>
            </a:r>
            <a:endParaRPr lang="ru-RU" sz="2000" b="1" dirty="0">
              <a:solidFill>
                <a:srgbClr val="0000CC"/>
              </a:solidFill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>
              <a:lnSpc>
                <a:spcPts val="15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000" b="1" dirty="0">
                <a:solidFill>
                  <a:srgbClr val="0000CC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Но решили помириться,</a:t>
            </a:r>
            <a:endParaRPr lang="ru-RU" sz="2000" b="1" dirty="0">
              <a:solidFill>
                <a:srgbClr val="0000CC"/>
              </a:solidFill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>
              <a:lnSpc>
                <a:spcPts val="15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000" b="1" dirty="0">
                <a:solidFill>
                  <a:srgbClr val="0000CC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Нам не трудно извиниться</a:t>
            </a:r>
            <a:endParaRPr lang="ru-RU" sz="2000" b="1" dirty="0">
              <a:solidFill>
                <a:srgbClr val="0000CC"/>
              </a:solidFill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>
              <a:lnSpc>
                <a:spcPts val="15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000" b="1" dirty="0">
                <a:solidFill>
                  <a:srgbClr val="0000CC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Руку дай, мирись, мирись,</a:t>
            </a:r>
            <a:endParaRPr lang="ru-RU" sz="2000" b="1" dirty="0">
              <a:solidFill>
                <a:srgbClr val="0000CC"/>
              </a:solidFill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>
              <a:lnSpc>
                <a:spcPts val="15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000" b="1" dirty="0">
                <a:solidFill>
                  <a:srgbClr val="0000CC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Друг, прости и улыбнись!</a:t>
            </a:r>
            <a:endParaRPr lang="ru-RU" sz="2000" b="1" dirty="0">
              <a:solidFill>
                <a:srgbClr val="0000CC"/>
              </a:solidFill>
              <a:effectLst/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55576" y="2924944"/>
            <a:ext cx="4572000" cy="202626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ts val="15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000" b="1" dirty="0">
                <a:solidFill>
                  <a:srgbClr val="0000CC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Беда случилась с нами</a:t>
            </a:r>
            <a:endParaRPr lang="ru-RU" sz="2000" b="1" dirty="0">
              <a:solidFill>
                <a:srgbClr val="0000CC"/>
              </a:solidFill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>
              <a:lnSpc>
                <a:spcPts val="15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000" b="1" dirty="0">
                <a:solidFill>
                  <a:srgbClr val="0000CC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Поссорились слегка</a:t>
            </a:r>
            <a:endParaRPr lang="ru-RU" sz="2000" b="1" dirty="0">
              <a:solidFill>
                <a:srgbClr val="0000CC"/>
              </a:solidFill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>
              <a:lnSpc>
                <a:spcPts val="15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000" b="1" dirty="0">
                <a:solidFill>
                  <a:srgbClr val="0000CC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Без друга просто скука</a:t>
            </a:r>
            <a:endParaRPr lang="ru-RU" sz="2000" b="1" dirty="0">
              <a:solidFill>
                <a:srgbClr val="0000CC"/>
              </a:solidFill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>
              <a:lnSpc>
                <a:spcPts val="15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000" b="1" dirty="0">
                <a:solidFill>
                  <a:srgbClr val="0000CC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Мириться нам пора.</a:t>
            </a:r>
            <a:endParaRPr lang="ru-RU" sz="2000" b="1" dirty="0">
              <a:solidFill>
                <a:srgbClr val="0000CC"/>
              </a:solidFill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>
              <a:lnSpc>
                <a:spcPts val="15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000" b="1" dirty="0">
                <a:solidFill>
                  <a:srgbClr val="0000CC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Мирись, мирись, мирись</a:t>
            </a:r>
            <a:endParaRPr lang="ru-RU" sz="2000" b="1" dirty="0">
              <a:solidFill>
                <a:srgbClr val="0000CC"/>
              </a:solidFill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>
              <a:lnSpc>
                <a:spcPts val="15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000" b="1" dirty="0">
                <a:solidFill>
                  <a:srgbClr val="0000CC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Друг другу улыбнись!</a:t>
            </a:r>
            <a:endParaRPr lang="ru-RU" sz="2000" b="1" dirty="0">
              <a:solidFill>
                <a:srgbClr val="0000CC"/>
              </a:solidFill>
              <a:effectLst/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119475" y="620688"/>
            <a:ext cx="3876382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3150"/>
              </a:lnSpc>
              <a:spcAft>
                <a:spcPts val="0"/>
              </a:spcAft>
            </a:pPr>
            <a:r>
              <a:rPr lang="ru-RU" sz="2800" b="1" i="1" kern="1800" dirty="0">
                <a:solidFill>
                  <a:srgbClr val="FF1DF7"/>
                </a:solidFill>
                <a:latin typeface="Segoe Script" panose="020B0504020000000003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УЧИМ МИРИЛКИ</a:t>
            </a:r>
            <a:endParaRPr lang="ru-RU" sz="2800" i="1" dirty="0">
              <a:latin typeface="Segoe Script" panose="020B05040200000000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Picture 2" descr="C:\Users\1\Desktop\здравствуй, лето! - шаблон\4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26974" flipH="1">
            <a:off x="7365624" y="5134788"/>
            <a:ext cx="1324890" cy="1360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2264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11560" y="2611981"/>
            <a:ext cx="4572000" cy="13337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ts val="15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000" b="1" dirty="0">
                <a:solidFill>
                  <a:srgbClr val="0000CC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Руку – дай. Мирись-мирись!</a:t>
            </a:r>
            <a:endParaRPr lang="ru-RU" sz="2000" b="1" dirty="0">
              <a:solidFill>
                <a:srgbClr val="0000CC"/>
              </a:solidFill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>
              <a:lnSpc>
                <a:spcPts val="15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000" b="1" dirty="0">
                <a:solidFill>
                  <a:srgbClr val="0000CC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Больше с другом не дерись!</a:t>
            </a:r>
            <a:endParaRPr lang="ru-RU" sz="2000" b="1" dirty="0">
              <a:solidFill>
                <a:srgbClr val="0000CC"/>
              </a:solidFill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>
              <a:lnSpc>
                <a:spcPts val="15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000" b="1" dirty="0">
                <a:solidFill>
                  <a:srgbClr val="0000CC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Дружбе – да! Драке – нет!</a:t>
            </a:r>
            <a:endParaRPr lang="ru-RU" sz="2000" b="1" dirty="0">
              <a:solidFill>
                <a:srgbClr val="0000CC"/>
              </a:solidFill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>
              <a:lnSpc>
                <a:spcPts val="15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000" b="1" dirty="0">
                <a:solidFill>
                  <a:srgbClr val="0000CC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Это наш с тобой завет!</a:t>
            </a:r>
            <a:endParaRPr lang="ru-RU" sz="2000" b="1" dirty="0">
              <a:solidFill>
                <a:srgbClr val="0000CC"/>
              </a:solidFill>
              <a:effectLst/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860032" y="2932614"/>
            <a:ext cx="4572000" cy="202626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ts val="15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000" b="1" dirty="0">
                <a:solidFill>
                  <a:srgbClr val="0000CC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Эй, мирись, мирись, мирись!</a:t>
            </a:r>
            <a:endParaRPr lang="ru-RU" sz="2000" b="1" dirty="0">
              <a:solidFill>
                <a:srgbClr val="0000CC"/>
              </a:solidFill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>
              <a:lnSpc>
                <a:spcPts val="15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000" b="1" dirty="0">
                <a:solidFill>
                  <a:srgbClr val="0000CC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Ну-ка пальчик, покажись!</a:t>
            </a:r>
            <a:endParaRPr lang="ru-RU" sz="2000" b="1" dirty="0">
              <a:solidFill>
                <a:srgbClr val="0000CC"/>
              </a:solidFill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>
              <a:lnSpc>
                <a:spcPts val="15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000" b="1" dirty="0">
                <a:solidFill>
                  <a:srgbClr val="0000CC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Помириться помоги,</a:t>
            </a:r>
            <a:endParaRPr lang="ru-RU" sz="2000" b="1" dirty="0">
              <a:solidFill>
                <a:srgbClr val="0000CC"/>
              </a:solidFill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>
              <a:lnSpc>
                <a:spcPts val="15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000" b="1" dirty="0">
                <a:solidFill>
                  <a:srgbClr val="0000CC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Друга, пальчик, обними!</a:t>
            </a:r>
            <a:endParaRPr lang="ru-RU" sz="2000" b="1" dirty="0">
              <a:solidFill>
                <a:srgbClr val="0000CC"/>
              </a:solidFill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>
              <a:lnSpc>
                <a:spcPts val="15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000" b="1" dirty="0">
                <a:solidFill>
                  <a:srgbClr val="0000CC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Вы, мизинчики, друзья!</a:t>
            </a:r>
            <a:endParaRPr lang="ru-RU" sz="2000" b="1" dirty="0">
              <a:solidFill>
                <a:srgbClr val="0000CC"/>
              </a:solidFill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>
              <a:lnSpc>
                <a:spcPts val="15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000" b="1" dirty="0">
                <a:solidFill>
                  <a:srgbClr val="0000CC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И ругаться вам нельзя!</a:t>
            </a:r>
            <a:endParaRPr lang="ru-RU" sz="2000" b="1" dirty="0">
              <a:solidFill>
                <a:srgbClr val="0000CC"/>
              </a:solidFill>
              <a:effectLst/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4588580"/>
            <a:ext cx="4572000" cy="138185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ts val="16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000" b="1" dirty="0">
                <a:solidFill>
                  <a:srgbClr val="0000CC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Давай с тобой мириться</a:t>
            </a:r>
            <a:endParaRPr lang="ru-RU" sz="2000" b="1" dirty="0">
              <a:solidFill>
                <a:srgbClr val="0000CC"/>
              </a:solidFill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>
              <a:lnSpc>
                <a:spcPts val="16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000" b="1" dirty="0">
                <a:solidFill>
                  <a:srgbClr val="0000CC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И всегда делиться.</a:t>
            </a:r>
            <a:endParaRPr lang="ru-RU" sz="2000" b="1" dirty="0">
              <a:solidFill>
                <a:srgbClr val="0000CC"/>
              </a:solidFill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>
              <a:lnSpc>
                <a:spcPts val="16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000" b="1" dirty="0">
                <a:solidFill>
                  <a:srgbClr val="0000CC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Раз, два, три, четыре, пять</a:t>
            </a:r>
            <a:endParaRPr lang="ru-RU" sz="2000" b="1" dirty="0">
              <a:solidFill>
                <a:srgbClr val="0000CC"/>
              </a:solidFill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>
              <a:lnSpc>
                <a:spcPts val="16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000" b="1" dirty="0">
                <a:solidFill>
                  <a:srgbClr val="0000CC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Мы друзья с тобой опять!</a:t>
            </a:r>
            <a:endParaRPr lang="ru-RU" sz="2000" b="1" dirty="0">
              <a:solidFill>
                <a:srgbClr val="0000CC"/>
              </a:solidFill>
              <a:effectLst/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45369" y="548680"/>
            <a:ext cx="3876382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3150"/>
              </a:lnSpc>
              <a:spcAft>
                <a:spcPts val="0"/>
              </a:spcAft>
            </a:pPr>
            <a:r>
              <a:rPr lang="ru-RU" sz="2800" b="1" i="1" kern="1800" dirty="0">
                <a:solidFill>
                  <a:srgbClr val="FF1DF7"/>
                </a:solidFill>
                <a:latin typeface="Segoe Script" panose="020B0504020000000003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УЧИМ МИРИЛКИ</a:t>
            </a:r>
            <a:endParaRPr lang="ru-RU" sz="2800" i="1" dirty="0">
              <a:latin typeface="Segoe Script" panose="020B05040200000000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2" descr="C:\Users\1\Desktop\здравствуй, лето! - шаблон\4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26974" flipH="1">
            <a:off x="7380888" y="5152494"/>
            <a:ext cx="1324890" cy="1360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283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</TotalTime>
  <Words>563</Words>
  <Application>Microsoft Office PowerPoint</Application>
  <PresentationFormat>Экран (4:3)</PresentationFormat>
  <Paragraphs>123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Сергей</cp:lastModifiedBy>
  <cp:revision>30</cp:revision>
  <dcterms:created xsi:type="dcterms:W3CDTF">2016-06-29T12:04:20Z</dcterms:created>
  <dcterms:modified xsi:type="dcterms:W3CDTF">2023-12-17T14:38:41Z</dcterms:modified>
</cp:coreProperties>
</file>