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57"/>
  </p:notesMasterIdLst>
  <p:sldIdLst>
    <p:sldId id="256" r:id="rId2"/>
    <p:sldId id="338" r:id="rId3"/>
    <p:sldId id="337" r:id="rId4"/>
    <p:sldId id="339" r:id="rId5"/>
    <p:sldId id="275" r:id="rId6"/>
    <p:sldId id="276" r:id="rId7"/>
    <p:sldId id="27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40" r:id="rId16"/>
    <p:sldId id="289" r:id="rId17"/>
    <p:sldId id="290" r:id="rId18"/>
    <p:sldId id="291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3" r:id="rId27"/>
    <p:sldId id="304" r:id="rId28"/>
    <p:sldId id="305" r:id="rId29"/>
    <p:sldId id="306" r:id="rId30"/>
    <p:sldId id="307" r:id="rId31"/>
    <p:sldId id="310" r:id="rId32"/>
    <p:sldId id="311" r:id="rId33"/>
    <p:sldId id="312" r:id="rId34"/>
    <p:sldId id="313" r:id="rId35"/>
    <p:sldId id="317" r:id="rId36"/>
    <p:sldId id="315" r:id="rId37"/>
    <p:sldId id="316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30" r:id="rId49"/>
    <p:sldId id="332" r:id="rId50"/>
    <p:sldId id="331" r:id="rId51"/>
    <p:sldId id="333" r:id="rId52"/>
    <p:sldId id="334" r:id="rId53"/>
    <p:sldId id="335" r:id="rId54"/>
    <p:sldId id="292" r:id="rId55"/>
    <p:sldId id="336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649162084132074E-2"/>
          <c:w val="0.71872317217278892"/>
          <c:h val="0.921760004228835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etal"/>
          </c:spPr>
          <c:explosion val="35"/>
          <c:dPt>
            <c:idx val="0"/>
            <c:bubble3D val="0"/>
            <c:explosion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/>
            </c:spPr>
          </c:dPt>
          <c:dPt>
            <c:idx val="1"/>
            <c:bubble3D val="0"/>
            <c:explosion val="107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Здоровые</c:v>
                </c:pt>
                <c:pt idx="1">
                  <c:v>Органические поражения  головного мозга различной степени выраженности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latin typeface="Georgia" panose="02040502050405020303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Georgia" panose="02040502050405020303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426933279222415"/>
          <c:y val="9.2767718269398641E-2"/>
          <c:w val="0.33387164970650646"/>
          <c:h val="0.80455843645007874"/>
        </c:manualLayout>
      </c:layout>
      <c:overlay val="0"/>
      <c:spPr>
        <a:scene3d>
          <a:camera prst="orthographicFront"/>
          <a:lightRig rig="threePt" dir="t"/>
        </a:scene3d>
        <a:sp3d>
          <a:bevelT w="165100" prst="coolSlant"/>
        </a:sp3d>
      </c:sp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71647406408705E-2"/>
          <c:y val="8.4546161537606926E-2"/>
          <c:w val="0.50101589465577268"/>
          <c:h val="0.821109382908071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chemeClr val="accent1">
                  <a:lumMod val="50000"/>
                </a:schemeClr>
              </a:solidFill>
            </a:ln>
          </c:spPr>
          <c:dPt>
            <c:idx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99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9050"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  <a:latin typeface="Georgia" panose="02040502050405020303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Неполные семьи  от общего количества детей.</c:v>
                </c:pt>
                <c:pt idx="1">
                  <c:v>Семьи с  низким прожиточным минимумом</c:v>
                </c:pt>
                <c:pt idx="2">
                  <c:v>Социально-неблагогполучные семьи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</c:v>
                </c:pt>
                <c:pt idx="1">
                  <c:v>0.34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b="1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822D0-1A4F-4DC6-B0FA-38DB588C9B09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2E149-9707-4913-B0B9-350D4E8CD7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E149-9707-4913-B0B9-350D4E8CD7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4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E149-9707-4913-B0B9-350D4E8CD79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25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E149-9707-4913-B0B9-350D4E8CD79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6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E149-9707-4913-B0B9-350D4E8CD79A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7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229200"/>
            <a:ext cx="648072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100" b="1" dirty="0">
              <a:latin typeface="Georgia" panose="02040502050405020303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0326" y="2348880"/>
            <a:ext cx="8136903" cy="18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Индивидуальное сопровождение ребенка с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эмоционально-личностными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проблемами развития. 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32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9576" y="116632"/>
            <a:ext cx="7272808" cy="56015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/>
              <a:t>        </a:t>
            </a:r>
          </a:p>
          <a:p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Среда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–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условия, которые окружают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ребенка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оказывают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непосредственное влияние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 его развитие.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Бывает: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биологическая (климат);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- социальная (общество);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- педагогическая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(учителя, семья, коллектив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).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/>
          </a:p>
          <a:p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Наследственность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–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психофизические и анатомофизиологические особенности, которые передаются от родителей к детям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(задатки, морфологические признаки, темперамент, характер, способности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).</a:t>
            </a:r>
          </a:p>
          <a:p>
            <a:endParaRPr lang="ru-RU" sz="800" b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Деятельность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форма бытия и способ существования человека, его активность направленная на изменение и преобразование окружающего мира и самого себя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Воспитание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целенаправленный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специально организованный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процесс формирования личности.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 </a:t>
            </a:r>
          </a:p>
        </p:txBody>
      </p:sp>
      <p:pic>
        <p:nvPicPr>
          <p:cNvPr id="5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6056" y="3767247"/>
            <a:ext cx="2808312" cy="222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0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869160"/>
            <a:ext cx="8305800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24936" cy="286232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Факторы</a:t>
            </a:r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pPr lvl="0"/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Внешние(биологические</a:t>
            </a:r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):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наследственность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- собственная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активность человека порожденная противоречиями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lvl="0"/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Внутренние(социальные):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- среда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(биологическая, социальная, педагогическая);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- воспитание (в широком и узком педагогическом смысле, широком и узком социальном смысле)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19200"/>
            <a:ext cx="8352928" cy="2585323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Биологическое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человеке – его физическое развитие, включающее в себя физиологические изменения. Биологические свойства являются врожденными (морфологические признаки, темперамент, характер, способности).</a:t>
            </a:r>
          </a:p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Социальное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развитие находит свое выражение в психическом,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духовном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интеллектуальном росте человека.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Личные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качества формируются и развиваются в процессе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415133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27" y="4725144"/>
            <a:ext cx="8856984" cy="19082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данным РАО к 6–7 годам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18–20 %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детей имеют пограничные нарушения психического здоровья, которые достаточно четко проявляются в виде проблем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эмоционально-личностной 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сферы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нуждаются в серьезном психокоррекционном воздействии.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827" y="216467"/>
            <a:ext cx="878497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Проблема детей с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эмоционально-личностными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проблемами  актуальна для любой дошкольной организации.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66040481"/>
              </p:ext>
            </p:extLst>
          </p:nvPr>
        </p:nvGraphicFramePr>
        <p:xfrm>
          <a:off x="221831" y="1340768"/>
          <a:ext cx="8712968" cy="3216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908720"/>
            <a:ext cx="55641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данным неонатологов, в настоящее время </a:t>
            </a:r>
          </a:p>
        </p:txBody>
      </p:sp>
    </p:spTree>
    <p:extLst>
      <p:ext uri="{BB962C8B-B14F-4D97-AF65-F5344CB8AC3E}">
        <p14:creationId xmlns:p14="http://schemas.microsoft.com/office/powerpoint/2010/main" val="302254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6045" y="1484784"/>
            <a:ext cx="8430206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Анализ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социально-педагогической ситуации в семьях показывает, что в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ДОО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имеется достаточно большой процент воспитанников, находящихся под воздействием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неблагоприятных </a:t>
            </a:r>
            <a:r>
              <a:rPr lang="ru-RU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факторов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отрицательно сказывающихся  на </a:t>
            </a:r>
            <a:r>
              <a:rPr lang="ru-RU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эмоционально-личностном  благополучии  ребенка:</a:t>
            </a:r>
            <a:endParaRPr lang="ru-RU" sz="20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8935"/>
            <a:ext cx="770485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Внешние условия, оказывающие существенное влияние на становление эмоционально-личностного  становления ребенка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. ( Л. С.  Выготский)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2500" y="1006740"/>
            <a:ext cx="59766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Социокультурные условия жизни: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195434" y="4149080"/>
            <a:ext cx="6265363" cy="72008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2. Низкий прожиточный минимум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195434" y="5652853"/>
            <a:ext cx="6324116" cy="800483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4. Вредные привычки родителей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1195435" y="4909254"/>
            <a:ext cx="6324116" cy="751994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3. Образовательный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 социальный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статус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184488" y="3490293"/>
            <a:ext cx="6245126" cy="658787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1. Стесненные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жилищные условия.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97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В результате социологических исследования  семей  в дошкольных организациях  было выявлено  следующее: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(примерные показатели, зависят от местоположения дошкольной организации) </a:t>
            </a:r>
            <a:endParaRPr lang="ru-RU" sz="2000" i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03521399"/>
              </p:ext>
            </p:extLst>
          </p:nvPr>
        </p:nvGraphicFramePr>
        <p:xfrm>
          <a:off x="331515" y="141277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72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063" y="1124744"/>
            <a:ext cx="8280920" cy="5355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Падение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жизненного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уровня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Б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езработица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низкие доходы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семьи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худшение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условий содержания детей;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Увеличение числа неполных семей;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Увеличение количества детей, рожденных вне брака матерями-одиночками;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Увеличение  детей рожденных несовершеннолетними матерями;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Рост числа отказных детей;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Отсутствие или недостаток в семьях эмоционального, доверительного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общения;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Высокий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уровень конфликтности в отношениях между взрослыми членами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семьи;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Конфликтность в  детско-родительских отношениях;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едагогическая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некомпетентность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родителей;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Падение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нравственных устоев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семьи;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лкоголизм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наркомания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родителей;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Ж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естокое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обращение с детьми,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ренебрежение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их интересами и потребностями.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88640"/>
            <a:ext cx="878497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Причины роста количества детей с эмоционально-личностными проблемами развития.</a:t>
            </a:r>
            <a:endParaRPr lang="ru-RU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6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5525" y="834971"/>
            <a:ext cx="8785719" cy="27084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Расположенность дошкольной организации удаленно от крупных промышленных предприятий и культурных центров городов.</a:t>
            </a:r>
          </a:p>
          <a:p>
            <a:endParaRPr lang="ru-RU" sz="3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2.   Количество семей, которые  из-за низких доходов вынуждены проживать  в общежитиях в неблагоприятных условиях.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Большинство детей, которые относятся  к «группе риска», находятся в обстановке: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Постоянных ссор и конфликтов взрослых;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Безнадзорности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окружении людей, у которых присутствуют вредные привычки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( пьянство, наркомания и т.п.) 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8974" y="3573016"/>
            <a:ext cx="8784974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17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Стрессовые ситуации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вызывают у ребенка  со слабой нервной системой психологические срывы, которые могут перейти в </a:t>
            </a:r>
            <a:r>
              <a:rPr lang="ru-RU" sz="1700" b="1" i="1" u="sng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неврозоподобное состояние, невротические реакции</a:t>
            </a:r>
            <a:r>
              <a:rPr lang="ru-RU" sz="17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,  а в запущенных случаях состояние </a:t>
            </a:r>
            <a:r>
              <a:rPr lang="ru-RU" sz="1700" b="1" i="1" u="sng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невроза и фобии.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приводят ребенка к </a:t>
            </a:r>
            <a:r>
              <a:rPr lang="ru-RU" sz="1700" b="1" u="sng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дезадаптивному</a:t>
            </a:r>
            <a:r>
              <a:rPr lang="ru-RU" sz="1700" b="1" u="sng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поведению.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800" b="1" u="sng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300" b="1" dirty="0" smtClean="0">
              <a:latin typeface="Georgia" panose="02040502050405020303" pitchFamily="18" charset="0"/>
            </a:endParaRPr>
          </a:p>
          <a:p>
            <a:pPr algn="ctr"/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Отрицательный опыт  социального общения в ситуации психоэмоционального стресса, сопровождающийся отрицательными эмоциями </a:t>
            </a:r>
            <a:r>
              <a:rPr lang="ru-RU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НАДОЛГО</a:t>
            </a: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фиксируются в сознании ребенка и </a:t>
            </a:r>
            <a:r>
              <a:rPr lang="ru-RU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НЕГАТИВНО </a:t>
            </a: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влияет на формирование гармоничных  </a:t>
            </a:r>
            <a:r>
              <a:rPr lang="ru-RU" sz="17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эмоционально-личностных отношений. </a:t>
            </a:r>
            <a:endParaRPr lang="ru-RU" i="1" u="sng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88640"/>
            <a:ext cx="878497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От чего зависят показатели увеличения количества  детей с эмоционально-личностными проблемами? </a:t>
            </a:r>
          </a:p>
        </p:txBody>
      </p:sp>
    </p:spTree>
    <p:extLst>
      <p:ext uri="{BB962C8B-B14F-4D97-AF65-F5344CB8AC3E}">
        <p14:creationId xmlns:p14="http://schemas.microsoft.com/office/powerpoint/2010/main" val="633156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656" y="1412776"/>
            <a:ext cx="8784976" cy="24314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О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собенно остро проблемы 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проявляются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 переходе детей в школу.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800" dirty="0" smtClean="0"/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Ежегодный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анализ социально-психологической адаптации детей к ситуации школьного обучения показывает, что у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16–18 %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детей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наблюдаются: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повышенная тревожность;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отсутствие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контакта 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учителем и сверстниками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негативные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формы поведения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656" y="116632"/>
            <a:ext cx="87849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Ежегодно проводимая среди педагогов и родителей информетрия ,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показывает, что более 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20 %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воспитанников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ошкольных организаций входят в «группу риска»</a:t>
            </a:r>
            <a:r>
              <a:rPr lang="ru-RU" b="1" i="1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из-за  проблем в эмоционально-личностной сфере.</a:t>
            </a:r>
            <a:endParaRPr lang="ru-RU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75656" y="4005064"/>
            <a:ext cx="7116699" cy="237626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Важность своевременного выявления предпосылок и признаков негативного влияния на психику дошкольника ставит педагогов в такие условия, когда требуется реальная </a:t>
            </a:r>
            <a:r>
              <a:rPr lang="ru-RU" sz="18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индивидуализация образовательной работы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 ежедневное применение воспитательных технологий не только общеразвивающей, но и </a:t>
            </a:r>
            <a:r>
              <a:rPr lang="ru-RU" sz="18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психолого-педагогической направленности.</a:t>
            </a:r>
          </a:p>
          <a:p>
            <a:endParaRPr lang="ru-RU" sz="1800" b="1" dirty="0">
              <a:latin typeface="Georgia" panose="02040502050405020303" pitchFamily="18" charset="0"/>
            </a:endParaRPr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51878"/>
            <a:ext cx="1571005" cy="21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433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943" y="135959"/>
            <a:ext cx="864096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Характеристика </a:t>
            </a:r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детей  с эмоционально-личностными проблемами в развитии. </a:t>
            </a:r>
            <a:r>
              <a:rPr lang="ru-RU" b="1" i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(«</a:t>
            </a:r>
            <a:r>
              <a:rPr lang="ru-RU" b="1" i="1" cap="all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группы риска</a:t>
            </a:r>
            <a:r>
              <a:rPr lang="ru-RU" b="1" i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»)</a:t>
            </a:r>
            <a:endParaRPr lang="ru-RU" b="1" i="1" cap="all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6858" y="4005064"/>
            <a:ext cx="8321327" cy="2592287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148" y="910748"/>
            <a:ext cx="7361188" cy="5047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Реализация образовательных программ  ставит приоритетным направлением 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личностно ориентированное образование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то  педагоги  должны опираться на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индивидуальные особенности ребенка. </a:t>
            </a:r>
          </a:p>
          <a:p>
            <a:endParaRPr lang="ru-RU" sz="800" dirty="0"/>
          </a:p>
          <a:p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Индивидуальный подход к детям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поддерживают все педагоги, но осуществление его на практике – не простое дело.</a:t>
            </a: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Главной задачей индивидуального подхода является: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аиболее полное выявление индивидуальных способов развития возможностей ребенка;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Укрепление его собственной активности;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Раскрытие неповторимости личности.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Главное не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БОРОТЬСЯ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с индивидуальными особенностями, а развивать их,  изучать потенциальные возможности ребенка и строить воспитательную работу по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принципу индивидуального развития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4245768"/>
            <a:ext cx="2191865" cy="246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161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97880" y="1481580"/>
            <a:ext cx="8695803" cy="3315572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Группа риска»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– это дети, у которых наблюдаются отклонения от нормы в физическом, психическом и социальном развитии, сопровождающееся нарушением адаптивных функций эмоционально-личностной сферы вследствие биологических, социально-экономических, психологических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факторов. 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 ним относятся: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Дети с нарушениями в аффективной сфере;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Педагогически запущенные дети;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Дети с проблемами в развитии (олигофрения);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Дети с психапатоподобным поведением и др.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Дефектологи и психологи  предполагают, что к данной категории можно отнести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леворукого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ребенка и ребенка с эмоциональными нарушениями.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984776" cy="432048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Как же быть с детьми « Группы риска»?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869" y="620688"/>
            <a:ext cx="84969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Выстаивать работу 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по принципу индивидуализации  </a:t>
            </a:r>
            <a:r>
              <a:rPr lang="ru-RU" b="1" dirty="0" smtClean="0">
                <a:latin typeface="Georgia" panose="02040502050405020303" pitchFamily="18" charset="0"/>
              </a:rPr>
              <a:t>с детьми «группы риска» особенно важно и актуально. 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087" y="5013176"/>
            <a:ext cx="869429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Воспитанники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«группы риска» </a:t>
            </a:r>
            <a:r>
              <a:rPr lang="ru-RU" b="1" dirty="0">
                <a:latin typeface="Georgia" panose="02040502050405020303" pitchFamily="18" charset="0"/>
              </a:rPr>
              <a:t>– </a:t>
            </a:r>
            <a:r>
              <a:rPr lang="ru-RU" b="1" dirty="0" smtClean="0">
                <a:latin typeface="Georgia" panose="02040502050405020303" pitchFamily="18" charset="0"/>
              </a:rPr>
              <a:t>требуют особого внимания  со стороны не только воспитателей, но и других специалистов (психологов, психиатров, логопедов, дефектологов 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691680" y="908720"/>
            <a:ext cx="6943799" cy="5040560"/>
          </a:xfr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ru-RU" sz="2200" b="1" dirty="0" smtClean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Причины эмоционально-личностных проблем детей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Характеристика детей «группы риска»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Организация диагностики в системе индивидуального сопровождения в условиях ДОО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Основные аспекты коррекционно-развивающей работы с детьми «группы риска»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Методы коррекции эмоционально-личностной сферы дошкольников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Нормативно-правовое обеспечение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Georgia" panose="02040502050405020303" pitchFamily="18" charset="0"/>
              </a:rPr>
              <a:t>Взаимодействие ДО с семьями воспитанников.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6876764" cy="36004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Georgia" panose="02040502050405020303" pitchFamily="18" charset="0"/>
              </a:rPr>
              <a:t>Содержательные вопросы: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3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09" y="4365104"/>
            <a:ext cx="2016224" cy="19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6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129" y="188640"/>
            <a:ext cx="8424936" cy="24314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Педагогу 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ВАЖНО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своевременно выявить предпосылки и признаки их негативного воздействия на эмоционально-личностное развитие ребенка.</a:t>
            </a:r>
          </a:p>
          <a:p>
            <a:endParaRPr lang="ru-RU" sz="8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 педагога требуется: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Реальная индивидуализация образовательной работы;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Ежедневное применение воспитательных технологий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(общеобразовательной и коррекционно-профилактической  направленности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2759" y="2761506"/>
            <a:ext cx="842493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 проблемах в эмоционально-личностном развития чаще всего выделяют три категории детей: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Агрессивные; 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Гиперактивные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;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ревожные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. 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51520" y="4149080"/>
            <a:ext cx="8528545" cy="252028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Как никто другой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дети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 эмоционально-личностными проблемами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требуют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пристального внимания и изучения их индивидуальных особенностей, а также разработки программ коррекционного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4184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745" y="100460"/>
            <a:ext cx="47688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Тревожные дети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1" y="764704"/>
            <a:ext cx="7453336" cy="14003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93300"/>
            </a:solidFill>
          </a:ln>
        </p:spPr>
        <p:txBody>
          <a:bodyPr wrap="square">
            <a:spAutoFit/>
          </a:bodyPr>
          <a:lstStyle/>
          <a:p>
            <a:r>
              <a:rPr lang="ru-RU" sz="1700" b="1" i="1" dirty="0">
                <a:solidFill>
                  <a:srgbClr val="C00000"/>
                </a:solidFill>
                <a:latin typeface="Georgia" panose="02040502050405020303" pitchFamily="18" charset="0"/>
              </a:rPr>
              <a:t>Тревожность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– это индивидуальная психологическая особенность, заключающаяся в повышенной склонности испытывать беспокойство в самых разных жизненных ситуациях, в том числе таких, которые к этому не располагают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926" y="2276872"/>
            <a:ext cx="873234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Georgia" panose="02040502050405020303" pitchFamily="18" charset="0"/>
              </a:rPr>
              <a:t>Включает  в себя комплекс эмоций, ведущей из которых является страх</a:t>
            </a:r>
            <a:r>
              <a:rPr lang="ru-RU" b="1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80792" y="3140968"/>
            <a:ext cx="5725145" cy="347787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</a:rPr>
              <a:t>«Тревожность –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это индивидуальная психологическая особенность, проявляющаяся в склонности человека к частым и интенсивным переживаниям состояния тревоги, а также в низком пороге его возникновения. Рассматривается как личностное образование и/или как свойство темперамента, обусловленное слабостью нервных процессов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».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1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5272"/>
            <a:ext cx="1827807" cy="157747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663314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33581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 следует путать понятия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«тревога» и « тревожность»</a:t>
            </a:r>
          </a:p>
          <a:p>
            <a:endParaRPr lang="ru-RU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Тревога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>
                <a:latin typeface="Georgia" panose="02040502050405020303" pitchFamily="18" charset="0"/>
              </a:rPr>
              <a:t>– это эпизодические проявления беспокойства и волнения. </a:t>
            </a:r>
            <a:endParaRPr lang="ru-RU" b="1" dirty="0" smtClean="0">
              <a:latin typeface="Georgia" panose="02040502050405020303" pitchFamily="18" charset="0"/>
            </a:endParaRP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Физиологическими </a:t>
            </a:r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признаками тревоги </a:t>
            </a:r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являются: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учащенное сердцебиение,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поверхностное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дыхание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сухость во рту,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ком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горле,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слабость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ногах. </a:t>
            </a:r>
          </a:p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</a:t>
            </a:r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оведенческие </a:t>
            </a:r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признаки проявления тревоги: 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Ребенок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начинает грызть ногти,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качаться на стуле,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барабанить пальцами по столу,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теребить волосы,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крутить в руках разные предметы и др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Единичные, то есть не часто возникающие, проявления тревоги могут перерасти в устойчивое состояние, которое и получило название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«тревожность». </a:t>
            </a:r>
            <a:endParaRPr lang="ru-RU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При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этом следует четко разграничивать термины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«тревожность» и «страх».</a:t>
            </a:r>
          </a:p>
          <a:p>
            <a:pPr algn="r"/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(Психологический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словарь. М.: Педагогика-Пресс, 1997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.)</a:t>
            </a:r>
          </a:p>
          <a:p>
            <a:pPr algn="r"/>
            <a:endParaRPr lang="ru-RU" sz="8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8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10952" y="5301209"/>
            <a:ext cx="8568952" cy="108012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страхов у ребенка </a:t>
            </a: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является нормой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но если страхов очень много, то следует уже говорить о наличии </a:t>
            </a: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тревожности в характере ребенка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885" y="571714"/>
            <a:ext cx="8640959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Первые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проявления страха наблюдаются у детей уже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младенческом возрасте.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 2-3 лет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отмечается увеличение числа детских страхов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, которые носят конкретный характер.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(например: посещение врача)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 3-х лет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конкретные страхи заменяются символическими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(например: страх темноты и одиночества)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В 6–7 лет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ведущим становится страх своей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смерти. 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7–8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страх смерти родителей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С 7 до 11 лет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ребенок больше всего боится «быть не тем», сделать что-то не так, не соответствовать общепринятым требованиям и нормам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6632"/>
            <a:ext cx="8424936" cy="369332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Особенности страхов детей дошкольного возраста. </a:t>
            </a:r>
            <a:endParaRPr lang="ru-RU" b="1" dirty="0">
              <a:solidFill>
                <a:srgbClr val="9933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82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0375" y="116632"/>
            <a:ext cx="8568952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ревожность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развивается тогда, когда ребенок находится в состоянии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(ситуации)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внутреннего конфликта.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Он </a:t>
            </a:r>
            <a:r>
              <a:rPr lang="ru-RU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может быть вызван: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Symbol"/>
              </a:rPr>
              <a:t>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негативными требованиями, предъявляемыми к ребенку, которые могут унизить или поставить его в зависимое положение;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Symbol"/>
              </a:rPr>
              <a:t>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неадекватными, чаще всего завышенными требованиями;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sym typeface="Symbol"/>
              </a:rPr>
              <a:t>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противоречивыми требованиями, которые предъявляют к ребенку родители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педагоги.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9940" y="2495352"/>
            <a:ext cx="8599387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Довольно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часто тревожные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дети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имеют 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заниженную самооценку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что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выражается: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болезненном восприятии критики от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окружающих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обвинении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себя во многих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неудачах;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боязни браться за новое сложное задание.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Тревожные дети чаще других подвергаются манипуляциям со стороны взрослых и сверстников.</a:t>
            </a:r>
            <a:endParaRPr lang="ru-RU" sz="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показали, что  напряжение тревожных детей чаще всего проявляется  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мышечных зажимах в области лица и шеи, им свойственно  зажатие мышц живота.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939" y="5805264"/>
            <a:ext cx="856895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atin typeface="Georgia" panose="02040502050405020303" pitchFamily="18" charset="0"/>
              </a:rPr>
              <a:t>Снизить мышечное и эмоциональное напряжение можно научив ребенка выполнять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</a:rPr>
              <a:t>релаксационные упражнения.</a:t>
            </a:r>
          </a:p>
        </p:txBody>
      </p:sp>
    </p:spTree>
    <p:extLst>
      <p:ext uri="{BB962C8B-B14F-4D97-AF65-F5344CB8AC3E}">
        <p14:creationId xmlns:p14="http://schemas.microsoft.com/office/powerpoint/2010/main" val="530452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087" y="2437818"/>
            <a:ext cx="866040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оррекционную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работу с тревожными детьми целесообразно проводить в трех основных направлениях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494" y="404664"/>
            <a:ext cx="890959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 старших дошкольников и младших школьников тревожность еще не является устойчивой чертой характера и при проведении соответствующей психолого-педагогической коррекции относительно обратима.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(А. И. Захаров)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907704" y="3061879"/>
            <a:ext cx="6766709" cy="1033272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/>
              <a:buChar char="·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Повышать самооценку ребенка;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907703" y="4005064"/>
            <a:ext cx="6766709" cy="1175944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/>
              <a:buChar char="·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Обучать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ребенка способам снятия мышечного и эмоционального напряжения;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907703" y="5211840"/>
            <a:ext cx="6766708" cy="1033272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/>
              <a:buChar char="·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Отрабатывать  навыки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владения собой в ситуациях, травмирующих ребенка.</a:t>
            </a:r>
          </a:p>
        </p:txBody>
      </p:sp>
      <p:pic>
        <p:nvPicPr>
          <p:cNvPr id="12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" y="3386910"/>
            <a:ext cx="1456854" cy="154074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52474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1" y="444883"/>
            <a:ext cx="8573597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Агрессия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(от лат.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aggressio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нападение, приступ) – это мотивированное деструктивное поведение, противоречащее нормам и правилам сосуществования людей в обществе, наносящее вред объектам нападения (одушевленным и неодушевленным), приносящее физический ущерб людям (отрицательные переживания, состояние напряженности, страха, подавленности и т. 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.).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(Психологический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словарь. М.: Педагогика-Пресс, 1997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.)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Агрессия не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возникает неожиданно. 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оявиться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результате различных межличностных взаимодействий, провокаций.</a:t>
            </a:r>
          </a:p>
          <a:p>
            <a:r>
              <a:rPr lang="ru-RU" dirty="0"/>
              <a:t> </a:t>
            </a:r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Э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Фромм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считает, что существует два вида агрессии: </a:t>
            </a:r>
            <a:endParaRPr lang="ru-RU" b="1" u="sng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доброкачественная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»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появляется в момент опасности и носит оборонительный характер. Как только опасность исчезает, затухает и данная форма агрессии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«злокачественная»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агрессия представляет собой жесткость и деструктивность и бывает спонтанной и связанной со структурой личности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b="1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17515" y="44624"/>
            <a:ext cx="381642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anose="02040502050405020303" pitchFamily="18" charset="0"/>
              </a:rPr>
              <a:t>Агрессивные дети</a:t>
            </a:r>
          </a:p>
        </p:txBody>
      </p:sp>
    </p:spTree>
    <p:extLst>
      <p:ext uri="{BB962C8B-B14F-4D97-AF65-F5344CB8AC3E}">
        <p14:creationId xmlns:p14="http://schemas.microsoft.com/office/powerpoint/2010/main" val="34266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2348880"/>
            <a:ext cx="4176464" cy="1600327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172" y="4653136"/>
            <a:ext cx="4419600" cy="15708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00" dirty="0" smtClean="0"/>
              <a:t> </a:t>
            </a:r>
            <a:endParaRPr lang="ru-RU" sz="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140968"/>
            <a:ext cx="7884368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Виды агрессии  проявляются  у людей всех возрастов, а иногда проявляются с самого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раннего возраста. 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становление агрессивного поведения ребенка оказывают влияние многие факторы,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например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проявлению агрессивных качеств могут способствовать некоторые </a:t>
            </a:r>
            <a:r>
              <a:rPr lang="ru-RU" b="1" i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соматические заболевания или заболевания головного мозга, а также различные социальные 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факторы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3088" y="188640"/>
            <a:ext cx="7992888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А. </a:t>
            </a:r>
            <a:r>
              <a:rPr lang="ru-RU" b="1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Басс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 и А. </a:t>
            </a:r>
            <a:r>
              <a:rPr lang="ru-RU" b="1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Дарки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 выделяют 5 видов агрессии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физическая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агрессия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(физические действия против кого-либо);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раздражение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(вспыльчивость, грубость);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вербальная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агрессия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(угрозы, крики, ругань и т. д.);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ненаправленная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(крики в толпе, топанье и т. д.);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негативизм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(оппозиционная манера поведения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21" y="4077072"/>
            <a:ext cx="1633983" cy="179818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48734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16632"/>
            <a:ext cx="7811591" cy="510877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Что влияет на возникновение детской агрессии? </a:t>
            </a:r>
            <a:endParaRPr lang="ru-RU" sz="45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412" y="692696"/>
            <a:ext cx="5976664" cy="5355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Исследования доказывают, что на повышение уровня детской агрессии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влияют: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цены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насилия, демонстрируемые в кино или на экранах телевидения.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тиль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воспитания  в семье.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(Если ребенка строго наказывать за любое проявление агрессивности, то он учится скрывать  свой гнев в присутствии родителей, но это не гарантирует подавления агрессии  в любой другой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ситуации. 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Раншбург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и П. Поппер)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Пренебрежительное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попустительское отношение взрослых (дети часто используют агрессию  и непослушание для того, чтобы привлечь к себе внимание взрослых)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5541" y="4293096"/>
            <a:ext cx="2123638" cy="201622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905583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088" y="57125"/>
            <a:ext cx="8424937" cy="51090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Как научить агрессивного ребенка выражать свой гнев в приемлемой форме?</a:t>
            </a:r>
          </a:p>
          <a:p>
            <a:endParaRPr lang="ru-RU" sz="8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Что такое гнев? </a:t>
            </a:r>
          </a:p>
          <a:p>
            <a:pPr algn="ctr"/>
            <a:r>
              <a:rPr lang="ru-RU" sz="1600" b="1" i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Это чувство сильного негодования, которое сопровождается потерей контроля над собой.</a:t>
            </a:r>
          </a:p>
          <a:p>
            <a:pPr algn="ctr"/>
            <a:endParaRPr lang="ru-RU" sz="800" b="1" i="1" dirty="0" smtClean="0">
              <a:solidFill>
                <a:srgbClr val="993300"/>
              </a:solidFill>
              <a:latin typeface="Georgia" panose="02040502050405020303" pitchFamily="18" charset="0"/>
            </a:endParaRPr>
          </a:p>
          <a:p>
            <a:r>
              <a:rPr lang="ru-RU" b="1" i="1" u="sng" dirty="0" smtClean="0">
                <a:solidFill>
                  <a:srgbClr val="993300"/>
                </a:solidFill>
                <a:latin typeface="Georgia" panose="02040502050405020303" pitchFamily="18" charset="0"/>
              </a:rPr>
              <a:t>Основные способы выражения гнева </a:t>
            </a:r>
            <a:r>
              <a:rPr lang="ru-RU" b="1" u="sng" dirty="0" smtClean="0">
                <a:solidFill>
                  <a:srgbClr val="993300"/>
                </a:solidFill>
                <a:latin typeface="Georgia" panose="02040502050405020303" pitchFamily="18" charset="0"/>
              </a:rPr>
              <a:t>(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Вирджиния Н. </a:t>
            </a:r>
            <a:r>
              <a:rPr lang="ru-RU" u="sng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Квинн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)</a:t>
            </a:r>
            <a:endParaRPr lang="ru-RU" b="1" u="sng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Прямо (вербально или не вербально) заявить о своих чувствах, при этом давая выход отрицательным эмоциям.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/>
                </a:solidFill>
                <a:latin typeface="Georgia" panose="02040502050405020303" pitchFamily="18" charset="0"/>
              </a:rPr>
              <a:t>Выразить гнев в косвенной форме, вымещая его на человеке или предмете, который представляется разгневанному неопасным.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Сдерживать свой гнев, «загоняя» его внутрь. В этом случае постепенно накапливающиеся отрицательные чувства будут способствовать возникновению стресса.</a:t>
            </a:r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Не выраженный гнев может стать  одной из причин таких заболеваний , как ревматический артрит, крапивница, псориаз, язва желудка, мигрень, гипертония и др. (</a:t>
            </a:r>
            <a:r>
              <a:rPr lang="ru-RU" sz="1600" i="1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Холт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Задерживать негативную эмоцию до момента ее наступления, не давая ей возможности развиться, при этом человек пытается выяснить причину гнева и устранить ее в кратчайший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срок.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232" y="5229200"/>
            <a:ext cx="8856983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При обучении агрессивных детей </a:t>
            </a:r>
            <a:r>
              <a:rPr lang="ru-RU" b="1" u="sng" dirty="0">
                <a:solidFill>
                  <a:schemeClr val="bg1"/>
                </a:solidFill>
                <a:latin typeface="Georgia" panose="02040502050405020303" pitchFamily="18" charset="0"/>
              </a:rPr>
              <a:t>конструктивным способам выражения гнева 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эффективнее всего использовать два направления, описанных В. </a:t>
            </a:r>
            <a:r>
              <a:rPr lang="ru-RU" b="1" dirty="0" err="1">
                <a:solidFill>
                  <a:schemeClr val="bg1"/>
                </a:solidFill>
                <a:latin typeface="Georgia" panose="02040502050405020303" pitchFamily="18" charset="0"/>
              </a:rPr>
              <a:t>Квинн</a:t>
            </a: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учить детей прямо заявлять о своих </a:t>
            </a:r>
            <a:r>
              <a:rPr lang="ru-RU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чувствах;</a:t>
            </a:r>
            <a:endParaRPr lang="ru-RU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выражать гнев в косвенной форме, с помощью игровых приемов.</a:t>
            </a:r>
          </a:p>
        </p:txBody>
      </p:sp>
    </p:spTree>
    <p:extLst>
      <p:ext uri="{BB962C8B-B14F-4D97-AF65-F5344CB8AC3E}">
        <p14:creationId xmlns:p14="http://schemas.microsoft.com/office/powerpoint/2010/main" val="43349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5856" y="3140968"/>
            <a:ext cx="3888432" cy="576064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Чарли Гордон </a:t>
            </a:r>
            <a:endParaRPr lang="ru-RU" sz="2800" b="1" u="sng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919" y="980728"/>
            <a:ext cx="892899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993300"/>
            </a:solidFill>
          </a:ln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…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эмоциональные 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проблемы не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 могут быть решены так же, как интеллектуальные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4000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25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" y="107338"/>
            <a:ext cx="9126091" cy="66479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Как научить ребенка 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приемам </a:t>
            </a:r>
            <a:r>
              <a:rPr lang="ru-RU" b="1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саморегуляции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 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умению владеть собой в различных 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ситуациях?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Полезны любые релаксационные упражнения (агрессивным детям  свойственны мышечные зажимы)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Говорите с ребенком о том, что такое гнев и какие разрушительные  действия и последствия он имеет.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Покажите ребенку каким  злым и некрасивым становится человек в порыве гнева.</a:t>
            </a: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Объясните, что важно работать над собой, управлять и владеть своими отрицательными эмоциями. </a:t>
            </a:r>
          </a:p>
          <a:p>
            <a:pPr marL="342900" indent="-342900">
              <a:buAutoNum type="arabicPeriod"/>
            </a:pPr>
            <a:endParaRPr lang="ru-RU" sz="800" b="1" i="1" dirty="0" smtClean="0">
              <a:latin typeface="Georgia" panose="02040502050405020303" pitchFamily="18" charset="0"/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Каким образом отработать  навыки  общения в возможных конфликтных ситуациях?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Агрессивные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дети иногда проявляют агрессию лишь потому, что не знают </a:t>
            </a:r>
            <a:r>
              <a:rPr lang="ru-RU" sz="1600" b="1" u="sng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других способов выражения своих чувств. </a:t>
            </a:r>
            <a:endParaRPr lang="ru-RU" sz="800" b="1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Задача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взрослого – научить их выходить из конфликтных ситуаций приемлемыми способами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Как  сформировать   </a:t>
            </a:r>
            <a:r>
              <a:rPr lang="ru-RU" b="1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эмпатию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,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доверие к людям и т. д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.?</a:t>
            </a:r>
          </a:p>
          <a:p>
            <a:r>
              <a:rPr lang="ru-RU" sz="1600" b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Эмпатия</a:t>
            </a:r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– это «нерациональное познание человеком внутреннего мира других людей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вчувствование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)… сопереживая, человек испытывает чувства, идентичные наблюдаемым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». </a:t>
            </a:r>
            <a:r>
              <a:rPr lang="ru-RU" sz="1600" dirty="0" smtClean="0">
                <a:latin typeface="Georgia" panose="02040502050405020303" pitchFamily="18" charset="0"/>
              </a:rPr>
              <a:t>(Психологический </a:t>
            </a:r>
            <a:r>
              <a:rPr lang="ru-RU" sz="1600" dirty="0">
                <a:latin typeface="Georgia" panose="02040502050405020303" pitchFamily="18" charset="0"/>
              </a:rPr>
              <a:t>словарь. М.: Педагогика-Пресс, 1997. С. 429</a:t>
            </a:r>
            <a:r>
              <a:rPr lang="ru-RU" sz="1600" dirty="0" smtClean="0">
                <a:latin typeface="Georgia" panose="02040502050405020303" pitchFamily="18" charset="0"/>
              </a:rPr>
              <a:t>.)</a:t>
            </a:r>
            <a:endParaRPr lang="ru-RU" sz="1600" dirty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Развивать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эмпатию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и формировать другие качества личности можно во время совместного чтения взрослого и ребенка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Обсуждая прочитанное, взрослый поощряет выражение ребенком своих чувств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69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399" y="1052736"/>
            <a:ext cx="7344816" cy="31393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Активный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– от лат.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activus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– деятельный, действенный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«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Гипер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» – от греч.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yper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– над, сверху – указывает на превышение нормы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Гиперактивность – это особенность личности, которая проявляется несвойственными для нормального, соответствующего возрасту, развития ребенка невнимательностью, отвлекаемостью, дефицитом активного внимания, импульсивностью и повышенной двигательной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активностью»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Психологический словарь. М.: Педагогика-Пресс, 1997. С. 72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52137"/>
            <a:ext cx="381642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Georgia" panose="02040502050405020303" pitchFamily="18" charset="0"/>
              </a:rPr>
              <a:t>Гиперактивные </a:t>
            </a:r>
            <a:r>
              <a:rPr lang="ru-RU" sz="2000" b="1" dirty="0">
                <a:latin typeface="Georgia" panose="02040502050405020303" pitchFamily="18" charset="0"/>
              </a:rPr>
              <a:t>дети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3096" y="4797152"/>
            <a:ext cx="8305800" cy="1296144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u="sng" dirty="0">
                <a:latin typeface="Georgia" panose="02040502050405020303" pitchFamily="18" charset="0"/>
              </a:rPr>
              <a:t>Синдром дефицита внимания (СДВ) </a:t>
            </a:r>
            <a:r>
              <a:rPr lang="ru-RU" sz="3200" b="1" dirty="0">
                <a:latin typeface="Georgia" panose="02040502050405020303" pitchFamily="18" charset="0"/>
              </a:rPr>
              <a:t>представляет собой самое распространенное нарушение у детей, причем мальчики страдают значительно чаще, чем девочки.</a:t>
            </a:r>
          </a:p>
          <a:p>
            <a:endParaRPr lang="ru-RU" dirty="0"/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8104" y="2465378"/>
            <a:ext cx="2160240" cy="229476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360227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4419600" cy="1066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0648" y="3212976"/>
            <a:ext cx="865849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Исследователи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отмечают три основных блока проявления гиперактивности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Д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ефицит внимания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Импульсивность;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овышенная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двигательная активность.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648" y="116632"/>
            <a:ext cx="8712968" cy="29084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Когда можно наблюдать первые проявления гиперактивности? </a:t>
            </a:r>
          </a:p>
          <a:p>
            <a:pPr algn="ctr"/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Первые проявления гиперактивности можно наблюдать в возрасте до 7 лет. </a:t>
            </a:r>
          </a:p>
          <a:p>
            <a:endParaRPr lang="ru-RU" sz="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Пики проявления данного синдрома совпадают с пиками </a:t>
            </a:r>
            <a:r>
              <a:rPr lang="ru-RU" sz="1700" b="1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психоречевого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развития в 1–2 года, 3 года и 6–7 лет. </a:t>
            </a:r>
          </a:p>
          <a:p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1–2 года закладываются навыки речи, </a:t>
            </a:r>
            <a:endParaRPr lang="ru-RU" sz="17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 года у ребенка увеличивается словарный запас, </a:t>
            </a:r>
            <a:b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6–7 лет формируются навыки чтения и письма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013176"/>
            <a:ext cx="8667625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Существуют другие классификации: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(Виктор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Клайн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Сверхактивность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азбросанность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рассеянность;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Импульсивность;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овышенная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возбудимость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054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02732"/>
            <a:ext cx="8208913" cy="4031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основе гиперактивности,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лежит минимальная мозговая дисфункция (ММД), которая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является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причиной возникновения школьных проблем примерно половины неуспевающих учащихся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Среди родителей и педагогов бытует мнение, что гиперактивность – это всего лишь поведенческая проблема, а иногда и просто «распущенность» ребенка или результат неумелого воспитания.</a:t>
            </a: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Чуть ли не каждого ребенка, проявляющего излишнюю подвижность и неусидчивость, взрослые причисляют к разряду гиперактивных детей.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sz="8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ТАКАЯ ПОСПЕШНОСТЬ В ВЫВОДАХ НЕ ОПРАВДАНА.</a:t>
            </a:r>
          </a:p>
          <a:p>
            <a:endParaRPr lang="ru-RU" sz="8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Синдром гиперактивности – </a:t>
            </a:r>
            <a:r>
              <a:rPr lang="ru-RU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это медицинский диагноз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право на который имеет </a:t>
            </a:r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только специалист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(дефектолог, логопед, психолог, психиатр)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sz="16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2082"/>
            <a:ext cx="856895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чем причина гиперактивности ребенка?</a:t>
            </a:r>
            <a:endParaRPr lang="ru-RU" sz="2000" b="1" i="1" u="sng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157192"/>
            <a:ext cx="871296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Основными причинами возникновения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гиперактивности у детей прежде всего являются: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патология беременности, родов.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 в 85% случаев возникновения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);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инфекции и интоксикации первых лет жизни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малыша;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генетическая обусловленность. </a:t>
            </a:r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4" y="3045810"/>
            <a:ext cx="1872208" cy="1803787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00947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68" y="116632"/>
            <a:ext cx="8928992" cy="44319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ru-RU" sz="1700" b="1" dirty="0" smtClean="0">
                <a:latin typeface="Georgia" panose="02040502050405020303" pitchFamily="18" charset="0"/>
              </a:rPr>
              <a:t>Многие дети </a:t>
            </a:r>
            <a:r>
              <a:rPr lang="ru-RU" sz="1700" b="1" dirty="0">
                <a:latin typeface="Georgia" panose="02040502050405020303" pitchFamily="18" charset="0"/>
              </a:rPr>
              <a:t>с диагнозом </a:t>
            </a:r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«синдром дефицита внимания с </a:t>
            </a:r>
            <a:r>
              <a:rPr lang="ru-RU" sz="1700" b="1" dirty="0" err="1">
                <a:solidFill>
                  <a:srgbClr val="C00000"/>
                </a:solidFill>
                <a:latin typeface="Georgia" panose="02040502050405020303" pitchFamily="18" charset="0"/>
              </a:rPr>
              <a:t>гиперактивностью</a:t>
            </a:r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» (СДВГ) </a:t>
            </a:r>
            <a:r>
              <a:rPr lang="ru-RU" sz="1700" b="1" dirty="0">
                <a:latin typeface="Georgia" panose="02040502050405020303" pitchFamily="18" charset="0"/>
              </a:rPr>
              <a:t>имеют нарушения в развитии речи и трудности в формировании навыков чтения, письма и </a:t>
            </a:r>
            <a:r>
              <a:rPr lang="ru-RU" sz="1700" b="1" dirty="0" smtClean="0">
                <a:latin typeface="Georgia" panose="02040502050405020303" pitchFamily="18" charset="0"/>
              </a:rPr>
              <a:t>счета: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 smtClean="0">
                <a:latin typeface="Georgia" panose="02040502050405020303" pitchFamily="18" charset="0"/>
              </a:rPr>
              <a:t>66 </a:t>
            </a:r>
            <a:r>
              <a:rPr lang="ru-RU" sz="1700" b="1" dirty="0">
                <a:latin typeface="Georgia" panose="02040502050405020303" pitchFamily="18" charset="0"/>
              </a:rPr>
              <a:t>% с диагнозом СДВГ – обнаруживали признаки </a:t>
            </a:r>
            <a:r>
              <a:rPr lang="ru-RU" sz="1700" b="1" dirty="0" err="1">
                <a:latin typeface="Georgia" panose="02040502050405020303" pitchFamily="18" charset="0"/>
              </a:rPr>
              <a:t>дислексии</a:t>
            </a:r>
            <a:r>
              <a:rPr lang="ru-RU" sz="1700" b="1" dirty="0">
                <a:latin typeface="Georgia" panose="02040502050405020303" pitchFamily="18" charset="0"/>
              </a:rPr>
              <a:t> и </a:t>
            </a:r>
            <a:r>
              <a:rPr lang="ru-RU" sz="1700" b="1" dirty="0" err="1" smtClean="0">
                <a:latin typeface="Georgia" panose="02040502050405020303" pitchFamily="18" charset="0"/>
              </a:rPr>
              <a:t>дисграфии</a:t>
            </a:r>
            <a:r>
              <a:rPr lang="ru-RU" sz="1700" b="1" dirty="0">
                <a:latin typeface="Georgia" panose="02040502050405020303" pitchFamily="18" charset="0"/>
              </a:rPr>
              <a:t>;</a:t>
            </a:r>
            <a:endParaRPr lang="ru-RU" sz="17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 smtClean="0">
                <a:latin typeface="Georgia" panose="02040502050405020303" pitchFamily="18" charset="0"/>
              </a:rPr>
              <a:t>61 </a:t>
            </a:r>
            <a:r>
              <a:rPr lang="ru-RU" sz="1700" b="1" dirty="0">
                <a:latin typeface="Georgia" panose="02040502050405020303" pitchFamily="18" charset="0"/>
              </a:rPr>
              <a:t>% с тем же диагнозом – признаки </a:t>
            </a:r>
            <a:r>
              <a:rPr lang="ru-RU" sz="1700" b="1" dirty="0" err="1">
                <a:latin typeface="Georgia" panose="02040502050405020303" pitchFamily="18" charset="0"/>
              </a:rPr>
              <a:t>дискалькулии</a:t>
            </a:r>
            <a:r>
              <a:rPr lang="ru-RU" sz="1700" b="1" dirty="0" smtClean="0">
                <a:latin typeface="Georgia" panose="02040502050405020303" pitchFamily="18" charset="0"/>
              </a:rPr>
              <a:t>.</a:t>
            </a:r>
            <a:r>
              <a:rPr lang="ru-RU" sz="1700" b="1" dirty="0">
                <a:latin typeface="Georgia" panose="02040502050405020303" pitchFamily="18" charset="0"/>
              </a:rPr>
              <a:t> </a:t>
            </a:r>
            <a:r>
              <a:rPr lang="ru-RU" sz="1700" b="1" dirty="0" smtClean="0">
                <a:latin typeface="Georgia" panose="02040502050405020303" pitchFamily="18" charset="0"/>
              </a:rPr>
              <a:t> </a:t>
            </a:r>
            <a:r>
              <a:rPr lang="ru-RU" sz="1700" dirty="0" smtClean="0">
                <a:latin typeface="Georgia" panose="02040502050405020303" pitchFamily="18" charset="0"/>
              </a:rPr>
              <a:t>(Н</a:t>
            </a:r>
            <a:r>
              <a:rPr lang="ru-RU" sz="1700" dirty="0">
                <a:latin typeface="Georgia" panose="02040502050405020303" pitchFamily="18" charset="0"/>
              </a:rPr>
              <a:t>. Н. </a:t>
            </a:r>
            <a:r>
              <a:rPr lang="ru-RU" sz="1700" dirty="0" err="1">
                <a:latin typeface="Georgia" panose="02040502050405020303" pitchFamily="18" charset="0"/>
              </a:rPr>
              <a:t>Заваденко</a:t>
            </a:r>
            <a:r>
              <a:rPr lang="ru-RU" sz="1700" dirty="0">
                <a:latin typeface="Georgia" panose="02040502050405020303" pitchFamily="18" charset="0"/>
              </a:rPr>
              <a:t> </a:t>
            </a:r>
            <a:r>
              <a:rPr lang="ru-RU" sz="1700" dirty="0" smtClean="0">
                <a:latin typeface="Georgia" panose="02040502050405020303" pitchFamily="18" charset="0"/>
              </a:rPr>
              <a:t>)</a:t>
            </a:r>
          </a:p>
          <a:p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Дети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с диагнозом «синдром гиперактивности» обладают достаточно высокими компенсаторными возможностями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Для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включения компенсаторных механизмов необходимо наличие определенных 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условий.</a:t>
            </a:r>
          </a:p>
          <a:p>
            <a:r>
              <a:rPr lang="ru-RU" b="1" u="sng" dirty="0" smtClean="0">
                <a:solidFill>
                  <a:srgbClr val="993300"/>
                </a:solidFill>
                <a:latin typeface="Georgia" panose="02040502050405020303" pitchFamily="18" charset="0"/>
              </a:rPr>
              <a:t>Ребенок должен развиваться: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В благоприятной обстановке;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Б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ез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интеллектуальных 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перегрузок;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соблюдением соответствующего </a:t>
            </a: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режима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rgbClr val="9933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В ровной </a:t>
            </a:r>
            <a:r>
              <a:rPr lang="ru-RU" b="1" dirty="0">
                <a:solidFill>
                  <a:srgbClr val="993300"/>
                </a:solidFill>
                <a:latin typeface="Georgia" panose="02040502050405020303" pitchFamily="18" charset="0"/>
              </a:rPr>
              <a:t>эмоциональной атмосфере.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668" y="4687788"/>
            <a:ext cx="8885187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Лечение и воспитание гиперактивного ребенка должно проводиться комплексно, при участии многих специалистов: невролога, психолога, педагога и др. </a:t>
            </a:r>
            <a:endParaRPr lang="ru-RU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Любая помощь специалистов  будет неэффективной, без привлечения родителей.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133" y="6391870"/>
            <a:ext cx="7831757" cy="253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latin typeface="Georgia" panose="02040502050405020303" pitchFamily="18" charset="0"/>
              </a:rPr>
              <a:t>Критерии оценки и портрет </a:t>
            </a:r>
            <a:r>
              <a:rPr lang="ru-RU" sz="1050" b="1" dirty="0" err="1" smtClean="0">
                <a:latin typeface="Georgia" panose="02040502050405020303" pitchFamily="18" charset="0"/>
              </a:rPr>
              <a:t>гиперативного</a:t>
            </a:r>
            <a:r>
              <a:rPr lang="ru-RU" sz="1050" b="1" dirty="0" smtClean="0">
                <a:latin typeface="Georgia" panose="02040502050405020303" pitchFamily="18" charset="0"/>
              </a:rPr>
              <a:t>  ребенка см. в приложении к презентации.</a:t>
            </a:r>
            <a:endParaRPr lang="ru-RU" sz="105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08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56792"/>
            <a:ext cx="7416824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1.  </a:t>
            </a: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Развитие дефицитарных функций: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внимания;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контроля поведения;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двигательного контроля. </a:t>
            </a:r>
          </a:p>
          <a:p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Коррекционную работу следует проводить поэтапно, начиная с развития одной отдельной функции. 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Гиперактивному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ребенку трудно одновременно быть и внимательным, и спокойным, и неимпульсивным.</a:t>
            </a:r>
            <a:r>
              <a:rPr lang="ru-RU" dirty="0"/>
              <a:t> </a:t>
            </a:r>
            <a:endParaRPr lang="ru-RU" dirty="0" smtClean="0"/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Любое взаимодействие взрослого с ребенком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желательно проводить в занимательной для ребенка форме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0203" y="36615"/>
            <a:ext cx="8424936" cy="1384995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Какие направления работы используются в работе с гиперактивными детьми?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861048"/>
            <a:ext cx="1980456" cy="186358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88467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6647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2. Отработка 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конкретных навыков взаимодействия со взрослыми и сверстниками</a:t>
            </a:r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u="sng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/>
              <a:t> </a:t>
            </a:r>
            <a:r>
              <a:rPr lang="ru-RU" sz="17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1 этап. </a:t>
            </a:r>
          </a:p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Первоначальная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работа с гиперактивным ребенком должна осуществляться </a:t>
            </a:r>
            <a:r>
              <a:rPr lang="ru-RU" sz="17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индивидуально. </a:t>
            </a:r>
            <a:endParaRPr lang="ru-RU" sz="1700" b="1" i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endParaRPr lang="ru-RU" sz="1700" b="1" i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этом этапе работы можно обучить ребенка не только слушать, но и слышать – понимать инструкции взрослого: 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проговаривать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их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вслух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формулировать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самому правила поведения во время занятий и правила выполнения конкретного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задания.</a:t>
            </a:r>
          </a:p>
          <a:p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Желательно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 этом этапе также выработать совместно с ребенком систему поощрений и наказаний, которая поможет ему впоследствии адаптироваться в детском коллективе. 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7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2 этап</a:t>
            </a:r>
          </a:p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Вовлечение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гиперактивного ребенка </a:t>
            </a:r>
            <a:r>
              <a:rPr lang="ru-RU" sz="17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</a:t>
            </a:r>
            <a:r>
              <a:rPr lang="ru-RU" sz="17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групповые виды деятельности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</a:t>
            </a:r>
            <a:r>
              <a:rPr lang="ru-RU" sz="17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во взаимодействие со сверстниками)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– тоже должен проходить постепенно</a:t>
            </a: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8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Сначала желательно включать гиперактивного ребенка в работу и в игру с малой подгруппой детей (2–4 человека) и только после этого можно приглашать его участвовать в общегрупповых играх и занятиях</a:t>
            </a: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7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случае несоблюдения данной последовательности ребенок может перевозбуждаться, что приведет, в свою очередь, к потере контроля поведения, переутомлению, дефициту активного внимания</a:t>
            </a:r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09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88695"/>
            <a:ext cx="8136904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3. Осуществление работы с гневом (при необходимости)</a:t>
            </a:r>
            <a:endParaRPr lang="ru-RU" sz="2000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99" y="3789040"/>
            <a:ext cx="2520280" cy="204815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</p:pic>
      <p:sp>
        <p:nvSpPr>
          <p:cNvPr id="9" name="Прямоугольник 8"/>
          <p:cNvSpPr/>
          <p:nvPr/>
        </p:nvSpPr>
        <p:spPr>
          <a:xfrm>
            <a:off x="1115616" y="1402607"/>
            <a:ext cx="6552728" cy="3693319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Работа по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этим 3 –м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направлениям может осуществляться </a:t>
            </a:r>
            <a:r>
              <a:rPr lang="ru-RU" sz="24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параллельно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или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в зависимости от конкретного случая, может быть выбрано</a:t>
            </a:r>
            <a:r>
              <a:rPr lang="ru-RU" sz="2400" b="1" i="1" dirty="0">
                <a:latin typeface="Georgia" panose="02040502050405020303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одно приоритетное </a:t>
            </a:r>
            <a:r>
              <a:rPr lang="ru-RU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направление </a:t>
            </a:r>
            <a:r>
              <a:rPr lang="ru-RU" sz="2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(отработка навыков взаимодействия с окружающими)</a:t>
            </a:r>
          </a:p>
          <a:p>
            <a:endParaRPr lang="ru-RU" sz="2400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endParaRPr lang="ru-RU" sz="24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08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97893" y="3284984"/>
            <a:ext cx="8790681" cy="3109986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r>
              <a:rPr lang="ru-RU" sz="18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Основные характеристики этой системы</a:t>
            </a:r>
            <a:r>
              <a:rPr lang="ru-RU" sz="18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endParaRPr lang="ru-RU" sz="800" b="1" i="1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законодательно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закрепленный приоритет интересов ребенка при соблюдении гарантированных прав родителей (законных представителей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);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мультидисциплинарность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(комплексность), то есть осуществление сопровождения с участием разных специалистов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(воспитателей ,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логопедов, психологов, социальных педагогов, врачей и др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.);</a:t>
            </a:r>
            <a:endParaRPr lang="ru-RU" sz="800" b="1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ограничение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во времени с учетом перспектив дальнейшего обучения в школе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sz="8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независимость и автономность каждого специалиста при соблюдении принципа последовательности и преемственности в работе с ребенком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3598" y="44624"/>
            <a:ext cx="8784976" cy="31547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опровождение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ребенка с </a:t>
            </a:r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эмоционально-личностными особенностями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необходимо начинать в дошкольном образовательном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учреждении (основы большинства проблем закладываются  и формируются в дошкольном возрасте) </a:t>
            </a:r>
          </a:p>
          <a:p>
            <a:endParaRPr lang="ru-RU" sz="800" b="1" i="1" dirty="0" smtClean="0">
              <a:latin typeface="Georgia" panose="02040502050405020303" pitchFamily="18" charset="0"/>
            </a:endParaRPr>
          </a:p>
          <a:p>
            <a:r>
              <a:rPr lang="ru-RU" sz="1700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Индивидуальное </a:t>
            </a:r>
            <a:r>
              <a:rPr lang="ru-RU" sz="17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психолого-педагогическое медико-социальное сопровождение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ребенка в образовательном процессе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дошкольной организации 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трактуется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как </a:t>
            </a:r>
            <a:r>
              <a:rPr lang="ru-RU" sz="17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система</a:t>
            </a:r>
            <a:r>
              <a:rPr lang="ru-RU" sz="1700" b="1" i="1" dirty="0">
                <a:solidFill>
                  <a:srgbClr val="C00000"/>
                </a:solidFill>
                <a:latin typeface="Georgia" panose="02040502050405020303" pitchFamily="18" charset="0"/>
              </a:rPr>
              <a:t> профессиональной деятельности различных специалистов</a:t>
            </a:r>
            <a:r>
              <a:rPr lang="ru-RU" sz="17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 созданию оптимальных условий для становления</a:t>
            </a:r>
            <a:r>
              <a:rPr lang="ru-RU" sz="1700" b="1" dirty="0">
                <a:latin typeface="Georgia" panose="02040502050405020303" pitchFamily="18" charset="0"/>
              </a:rPr>
              <a:t> </a:t>
            </a:r>
            <a:r>
              <a:rPr lang="ru-RU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личности ребенка  </a:t>
            </a:r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и </a:t>
            </a:r>
            <a:r>
              <a:rPr lang="ru-RU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его всестороннего </a:t>
            </a:r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развития в соответствии с его задатками, возможностями и способностями</a:t>
            </a:r>
            <a:r>
              <a:rPr lang="ru-RU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380257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984" y="404664"/>
            <a:ext cx="8640960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Дети,  имеющие  эмоционально-личностные проблемы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(а зачастую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тенденцию к девиантному поведению)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при снижении коммуникативных возможностей и способности ко взаимодействию со взрослыми и в условиях детского коллектива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требуют 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акцента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 некоторые значимые факторы:</a:t>
            </a: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необходимость тщательных усилий специалистов на этапе диагностики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(дифференцирование проблем ребенка, непосредственно связанных с заболеванием, органическими повреждениями, от проблем педагогической запущенности, социальной депривации и </a:t>
            </a:r>
            <a:r>
              <a:rPr lang="ru-RU" b="1" i="1" dirty="0" err="1">
                <a:solidFill>
                  <a:srgbClr val="C00000"/>
                </a:solidFill>
                <a:latin typeface="Georgia" panose="02040502050405020303" pitchFamily="18" charset="0"/>
              </a:rPr>
              <a:t>дезадаптации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четкое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взаимодействие всех специалистов учреждения на всех этапах сопровождения с особым учетом рекомендаций врачей и психологов;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необходимость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сочетания образовательной, коррекционной и лечебной деятельности;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динамическая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система гибкого перевода с одного варианта сопровождения на другой в зависимости от динамики развития и возможностей ребенка;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включение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родителей как полноправных участников коррекционно-развивающей работы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деятельность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3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669" y="764704"/>
            <a:ext cx="892899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Эмоции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(от лат.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emovere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– возбуждать, волновать) – особый вид психических процессов или состояний человека, которые проявляются в переживании каких-либо значимых ситуаций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(радость, страх, удовольствие)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явлений и событий в течение жизни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537848"/>
            <a:ext cx="417646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Различают эмоции: </a:t>
            </a:r>
            <a:endParaRPr lang="ru-RU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Негативные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Позитивные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Нейтральные.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38" y="4067363"/>
            <a:ext cx="8784107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Личностное развитие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рост и развитие личности - самое общее понятие, описывающее все позитивные изменения в личности как результат внутренних процессов и внешних воздействий.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Это 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все то, что в </a:t>
            </a:r>
            <a:r>
              <a:rPr lang="ru-RU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личности: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  <a:endParaRPr lang="ru-RU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разворачивается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возрастом само собой;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формируется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 влиянием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извне;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развивается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совместной деятельности 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окружающими;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развивается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себе самим человеком.</a:t>
            </a:r>
          </a:p>
        </p:txBody>
      </p:sp>
      <p:pic>
        <p:nvPicPr>
          <p:cNvPr id="8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2537848"/>
            <a:ext cx="1609328" cy="153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717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4581128"/>
            <a:ext cx="4419600" cy="1600327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r>
              <a:rPr lang="ru-RU" sz="100" dirty="0" smtClean="0"/>
              <a:t> </a:t>
            </a:r>
            <a:endParaRPr lang="ru-RU" sz="1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12840" y="3789040"/>
            <a:ext cx="4779640" cy="2867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8064896" cy="547842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Особенности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 системы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сопровождения детей с 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эмоционально-личностными проблемами развития,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возможные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дошкольной организации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зависимости от его целей, задач и возможностей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Психолого-медико-педагогический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консилиум – наиболее распространенная форма сопровождения ребенка, закрепленная нормативно приказом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заведующего.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Служба сопровождения вводится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штатное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расписание приказом заведующего, не требует дополнительного финансирования и заключается в перераспределении обязанностей в зависимости от целей и задач создаваемой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службы.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ПМПС-центр – вводится по согласованию с органами образования при наличии кадровых и финансовых возможностей.</a:t>
            </a:r>
          </a:p>
        </p:txBody>
      </p:sp>
      <p:pic>
        <p:nvPicPr>
          <p:cNvPr id="6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3933056"/>
            <a:ext cx="2542034" cy="23125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</p:pic>
    </p:spTree>
    <p:extLst>
      <p:ext uri="{BB962C8B-B14F-4D97-AF65-F5344CB8AC3E}">
        <p14:creationId xmlns:p14="http://schemas.microsoft.com/office/powerpoint/2010/main" val="3099983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5447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Независимо от организационной формы </a:t>
            </a:r>
            <a:r>
              <a:rPr lang="ru-RU" sz="2000" b="1" i="1" dirty="0">
                <a:solidFill>
                  <a:srgbClr val="C00000"/>
                </a:solidFill>
                <a:latin typeface="Georgia" panose="02040502050405020303" pitchFamily="18" charset="0"/>
              </a:rPr>
              <a:t>(консилиум, служба, центр)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, о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сновные 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направления организационно-методического обеспечения образовательного и коррекционного процесса 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 ДОО 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службой ППМС сопровождения следующие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endParaRPr lang="ru-RU" sz="800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уточнение </a:t>
            </a:r>
            <a:r>
              <a:rPr lang="ru-RU" b="1" u="sng" dirty="0">
                <a:solidFill>
                  <a:srgbClr val="993300"/>
                </a:solidFill>
                <a:latin typeface="Georgia" panose="02040502050405020303" pitchFamily="18" charset="0"/>
              </a:rPr>
              <a:t>индивидуального образовательного маршрута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для каждого ребенка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(включает в себя определение образовательных программ и организацию их по темам во временных интервалах, доступных ребенку с учетом его актуальных возможностей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уточнение и реализация схем и программ сопровождения детей с особыми потребностями с учетом данных динамического обследования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гигиеническое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нормирование нагрузок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преемственности и последовательности в работе с ребенком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778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92888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аиболее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приемлемой и распространенной формой организации ПМПС в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дошкольной организации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является психолого-медико-педагогический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консилиум/совет.</a:t>
            </a: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Что входит в  его обязанности ?</a:t>
            </a: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r>
              <a:rPr lang="ru-RU" b="1" dirty="0" smtClean="0">
                <a:latin typeface="Georgia" panose="02040502050405020303" pitchFamily="18" charset="0"/>
              </a:rPr>
              <a:t>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 </a:t>
            </a:r>
            <a:r>
              <a:rPr lang="ru-RU" b="1" u="sng" dirty="0" err="1">
                <a:solidFill>
                  <a:srgbClr val="C00000"/>
                </a:solidFill>
                <a:latin typeface="Georgia" panose="02040502050405020303" pitchFamily="18" charset="0"/>
              </a:rPr>
              <a:t>диагностико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-коррекционного психолого-медико-педагогического сопровождения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воспитанников с особыми образовательными потребностями, исходя из реальных возможностей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организации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 в соответствии с возрастными и индивидуальными особенностями, состоянием соматического и нервно-психического здоровья воспитанников.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ПМПК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ДОО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может стать эффективной формой сопровождения детей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«группы риска»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при условии включения в его обязанности сопровождения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детей с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проблемами в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эмоционально-личностной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сфере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52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8230" y="188640"/>
            <a:ext cx="8856984" cy="64325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993300"/>
                </a:solidFill>
                <a:latin typeface="Georgia" panose="02040502050405020303" pitchFamily="18" charset="0"/>
              </a:rPr>
              <a:t>Алгоритм системного сопровождения ребенка с особыми потребностями развития в образовательном пространстве дошкольной </a:t>
            </a:r>
            <a:r>
              <a:rPr lang="ru-RU" b="1" i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организации  </a:t>
            </a:r>
            <a:r>
              <a:rPr lang="ru-RU" i="1" dirty="0">
                <a:solidFill>
                  <a:srgbClr val="993300"/>
                </a:solidFill>
                <a:latin typeface="Georgia" panose="02040502050405020303" pitchFamily="18" charset="0"/>
              </a:rPr>
              <a:t>(Л. М. </a:t>
            </a:r>
            <a:r>
              <a:rPr lang="ru-RU" i="1" dirty="0" err="1">
                <a:solidFill>
                  <a:srgbClr val="993300"/>
                </a:solidFill>
                <a:latin typeface="Georgia" panose="02040502050405020303" pitchFamily="18" charset="0"/>
              </a:rPr>
              <a:t>Шпицына</a:t>
            </a:r>
            <a:r>
              <a:rPr lang="ru-RU" i="1" dirty="0" smtClean="0">
                <a:solidFill>
                  <a:srgbClr val="993300"/>
                </a:solidFill>
                <a:latin typeface="Georgia" panose="02040502050405020303" pitchFamily="18" charset="0"/>
              </a:rPr>
              <a:t>)</a:t>
            </a:r>
            <a:endParaRPr lang="ru-RU" i="1" dirty="0">
              <a:solidFill>
                <a:srgbClr val="993300"/>
              </a:solidFill>
              <a:latin typeface="Georgia" panose="02040502050405020303" pitchFamily="18" charset="0"/>
            </a:endParaRPr>
          </a:p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Диагностический этап.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Цель:   Осознание </a:t>
            </a:r>
            <a:r>
              <a:rPr lang="ru-RU" sz="1600" b="1" dirty="0">
                <a:latin typeface="Georgia" panose="02040502050405020303" pitchFamily="18" charset="0"/>
              </a:rPr>
              <a:t>сути проблемы, ее носителей и потенциальных возможностей решения. 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Диагностический </a:t>
            </a:r>
            <a:r>
              <a:rPr lang="ru-RU" sz="1600" b="1" dirty="0">
                <a:latin typeface="Georgia" panose="02040502050405020303" pitchFamily="18" charset="0"/>
              </a:rPr>
              <a:t>этап начинается с фиксации сигнала проблемной ситуации, затем разрабатывается план проведения диагностического исследования. </a:t>
            </a:r>
            <a:br>
              <a:rPr lang="ru-RU" sz="1600" b="1" dirty="0">
                <a:latin typeface="Georgia" panose="02040502050405020303" pitchFamily="18" charset="0"/>
              </a:rPr>
            </a:br>
            <a:r>
              <a:rPr lang="ru-RU" sz="1600" b="1" dirty="0">
                <a:latin typeface="Georgia" panose="02040502050405020303" pitchFamily="18" charset="0"/>
              </a:rPr>
              <a:t>На этом этапе важно установить доверительный контакт со всеми участниками проблемной ситуации, помочь им вербализировать проблему, совместно оценить возможности ее решения</a:t>
            </a:r>
            <a:r>
              <a:rPr lang="ru-RU" sz="1600" b="1" dirty="0" smtClean="0">
                <a:latin typeface="Georgia" panose="02040502050405020303" pitchFamily="18" charset="0"/>
              </a:rPr>
              <a:t>.</a:t>
            </a:r>
          </a:p>
          <a:p>
            <a:endParaRPr lang="ru-RU" sz="800" b="1" dirty="0">
              <a:latin typeface="Georgia" panose="02040502050405020303" pitchFamily="18" charset="0"/>
            </a:endParaRPr>
          </a:p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Поисковый этап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Цель:  </a:t>
            </a:r>
            <a:r>
              <a:rPr lang="ru-RU" sz="1600" b="1" dirty="0">
                <a:latin typeface="Georgia" panose="02040502050405020303" pitchFamily="18" charset="0"/>
              </a:rPr>
              <a:t>С</a:t>
            </a:r>
            <a:r>
              <a:rPr lang="ru-RU" sz="1600" b="1" dirty="0" smtClean="0">
                <a:latin typeface="Georgia" panose="02040502050405020303" pitchFamily="18" charset="0"/>
              </a:rPr>
              <a:t>бор </a:t>
            </a:r>
            <a:r>
              <a:rPr lang="ru-RU" sz="1600" b="1" dirty="0">
                <a:latin typeface="Georgia" panose="02040502050405020303" pitchFamily="18" charset="0"/>
              </a:rPr>
              <a:t>необходимой информации о путях и способах решения проблемы, доведение этой информации до всех участников проблемной ситуации</a:t>
            </a:r>
            <a:r>
              <a:rPr lang="ru-RU" sz="1600" b="1" dirty="0" smtClean="0">
                <a:latin typeface="Georgia" panose="02040502050405020303" pitchFamily="18" charset="0"/>
              </a:rPr>
              <a:t>.</a:t>
            </a: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Консультативно-проективный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(или договорной) этап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endParaRPr lang="ru-RU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Цель: обсуждение  специалистами возможные  варианты  решения проблемы, со всеми заинтересованными лицами.</a:t>
            </a:r>
          </a:p>
          <a:p>
            <a:r>
              <a:rPr lang="ru-RU" sz="1600" b="1" dirty="0" smtClean="0">
                <a:latin typeface="Georgia" panose="02040502050405020303" pitchFamily="18" charset="0"/>
              </a:rPr>
              <a:t>Обсуждаются: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Georgia" panose="02040502050405020303" pitchFamily="18" charset="0"/>
              </a:rPr>
              <a:t>позитивные и негативные стороны разных решений,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Georgia" panose="02040502050405020303" pitchFamily="18" charset="0"/>
              </a:rPr>
              <a:t>выстраиваются  прогнозы эффективности,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Georgia" panose="02040502050405020303" pitchFamily="18" charset="0"/>
              </a:rPr>
              <a:t>выбираются различные методы и формы работы. </a:t>
            </a:r>
          </a:p>
          <a:p>
            <a:endParaRPr lang="ru-RU" sz="800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После выбора способа  решения проблемы важно распределить обязанности по её 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6039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04" y="0"/>
            <a:ext cx="8858919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sz="16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Деятельностный </a:t>
            </a:r>
            <a:r>
              <a:rPr lang="ru-RU" sz="16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этап</a:t>
            </a:r>
          </a:p>
          <a:p>
            <a:r>
              <a:rPr lang="ru-RU" sz="1600" b="1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Цель: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беспечение 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желаемого результата.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Задача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специалиста по сопровождению состоит в оказании помощи по реализации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плана: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Педагогу;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Ребенку;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Родителям.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Разрешение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проблемы часто требует активного вмешательства специалистов – психологов, медицинских работников и т. д.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Функции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координатора на этом этапе принимает на себя специалист сопровождения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(психолог, логопед, дефектолог, медик и т.д.)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r>
              <a:rPr lang="ru-RU" sz="16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Рефлексивный </a:t>
            </a:r>
            <a:r>
              <a:rPr lang="ru-RU" sz="16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этап</a:t>
            </a:r>
            <a:r>
              <a:rPr lang="ru-RU" sz="16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endParaRPr lang="ru-RU" sz="1600" b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Цель: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Осмысление 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результатов деятельности службы сопровождения по решению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проблемы.</a:t>
            </a:r>
          </a:p>
          <a:p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Этот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этап может стать заключительным в решении индивидуальной проблемы или стартовым в проектировании специальных методов предупреждения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коррекции массовых проблем, имеющихся в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образовательной организации.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132" y="4532352"/>
            <a:ext cx="878497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В</a:t>
            </a:r>
            <a:r>
              <a:rPr lang="ru-RU" sz="1600" b="1" dirty="0" smtClean="0">
                <a:latin typeface="Georgia" panose="02040502050405020303" pitchFamily="18" charset="0"/>
              </a:rPr>
              <a:t>се </a:t>
            </a:r>
            <a:r>
              <a:rPr lang="ru-RU" sz="1600" b="1" dirty="0">
                <a:latin typeface="Georgia" panose="02040502050405020303" pitchFamily="18" charset="0"/>
              </a:rPr>
              <a:t>этапы условны, так как у каждого ребенка своя проблема и в ее решении требуется индивидуальный подход</a:t>
            </a:r>
            <a:r>
              <a:rPr lang="ru-RU" sz="1600" b="1" dirty="0" smtClean="0">
                <a:latin typeface="Georgia" panose="02040502050405020303" pitchFamily="18" charset="0"/>
              </a:rPr>
              <a:t>.</a:t>
            </a:r>
            <a:r>
              <a:rPr lang="ru-RU" sz="1600" b="1" dirty="0">
                <a:latin typeface="Georgia" panose="02040502050405020303" pitchFamily="18" charset="0"/>
              </a:rPr>
              <a:t> 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(По </a:t>
            </a:r>
            <a:r>
              <a:rPr lang="ru-RU" sz="1600" b="1" dirty="0">
                <a:latin typeface="Georgia" panose="02040502050405020303" pitchFamily="18" charset="0"/>
              </a:rPr>
              <a:t>мнению Л. М. </a:t>
            </a:r>
            <a:r>
              <a:rPr lang="ru-RU" sz="1600" b="1" dirty="0" err="1" smtClean="0">
                <a:latin typeface="Georgia" panose="02040502050405020303" pitchFamily="18" charset="0"/>
              </a:rPr>
              <a:t>Шипицыной</a:t>
            </a:r>
            <a:r>
              <a:rPr lang="ru-RU" sz="1600" b="1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5119" y="5445224"/>
            <a:ext cx="885891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Главное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, что определяет успех в решении проблем ребенка, – заинтересованность и высокая мотивация всех участников процесса сопровождения</a:t>
            </a:r>
            <a:r>
              <a:rPr lang="ru-RU" sz="20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: ребенка, родителей, педагогов, специалистов</a:t>
            </a:r>
            <a:r>
              <a:rPr lang="ru-RU" sz="2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endParaRPr lang="ru-RU" sz="2000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79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88640"/>
            <a:ext cx="662473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chemeClr val="accent1">
                    <a:lumMod val="50000"/>
                  </a:schemeClr>
                </a:solidFill>
              </a:rPr>
              <a:t>Организация диагностики в системе сопровождения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11970"/>
            <a:ext cx="835292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Диагностика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своевременное и всестороннее изучение личности ребенка, обеспечивающее положительную динамику в его развитии.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132856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Основная задача диагностики – вычленение проблем ребенка и его потенциальных возможностей в ее решении.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9756" y="2996952"/>
            <a:ext cx="8820472" cy="3024336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Психологический диагноз производится не только по результатам психологического обследования, но обязательно предполагает соотнесение полученных данных с тем, как выявленные особенности проявляются в жизненных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ситуациях и только по разрешению родителей (лиц заменяющих родителей)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7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071" y="19736"/>
            <a:ext cx="864096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Диагностика эмоционально-личностной сферы </a:t>
            </a:r>
            <a:r>
              <a:rPr lang="ru-RU" sz="1600" b="1" cap="all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детей</a:t>
            </a:r>
            <a:endParaRPr lang="ru-RU" sz="1600" b="1" cap="all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213" y="476672"/>
            <a:ext cx="8352928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Методы психологической диагностики </a:t>
            </a:r>
            <a:b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эмоционального развития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дошкольника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Параметры эмоционального развития дошкольника: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(Л. П. Стрелкова)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адекватная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реакция на различные явления окружающей среды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дифференциация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 адекватная интерпретация эмоциональных состояний других людей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широта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диапазона понимаемых и переживаемых эмоций, интенсивность и глубина переживания, уровень передачи эмоционального состояния в речевом плане, терминологическая оснащенность языка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адекватное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проявление эмоционального состояния в коммуникативной сфере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6197" y="4552862"/>
            <a:ext cx="8640960" cy="2154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условиях детского дошкольного учреждения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используются  разнообразные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методики изучения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эмоционально-личностного 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развития ребенка. </a:t>
            </a:r>
          </a:p>
          <a:p>
            <a:endParaRPr lang="ru-RU" sz="8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       </a:t>
            </a:r>
            <a:r>
              <a:rPr lang="ru-RU" b="1" i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качестве основных </a:t>
            </a:r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методов используются</a:t>
            </a:r>
            <a:r>
              <a:rPr lang="ru-RU" b="1" i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 </a:t>
            </a:r>
            <a:endParaRPr lang="ru-RU" b="1" i="1" u="sng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Наблюдение;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Эксперимент;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роективные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рисуночные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тесты.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088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925" y="506016"/>
            <a:ext cx="8927826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993300"/>
                </a:solidFill>
                <a:latin typeface="Georgia" panose="02040502050405020303" pitchFamily="18" charset="0"/>
              </a:rPr>
              <a:t>Положительные стороны: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Наблюдением могут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успешно пользоваться как специалисты-психологи, так и воспитатели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Наблюдение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дает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возможность  тщательно исследовать его поведение в реальных жизненных обстоятельствах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позволяет достаточно объективно оценить эмоциональное состояние ребенка в условиях ДО – при взаимодействии с воспитателем и сверстниками, в процессе организационной деятельности и  в режимных моментах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252994" cy="360040"/>
          </a:xfr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Наблюдение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57" y="3140968"/>
            <a:ext cx="8896994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ru-RU" b="1" i="1" u="sng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Сложности: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Невозможно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избежать субъективизма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наблюдателя.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(интерпретация результатов наблюдения не ограничивается только научными представлениями, но и включает в оценку собственные стереотипы суждений, эмоциональные отношения, ценностные ориентации и т.д.)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•  Фиксация только внешнего  выражения эмоций (Различные эмоции могут выражаться  одним и тем же способом.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Например: и от страха и от удивления  широко открываются глаза и увеличиваются зрачки; опущенные глаза и голова могут одновременно  выражать застенчивость, страх или не желание общаться; слезы могут быть вызваны одновременно страхом, печалью и гневом.) </a:t>
            </a:r>
          </a:p>
        </p:txBody>
      </p:sp>
    </p:spTree>
    <p:extLst>
      <p:ext uri="{BB962C8B-B14F-4D97-AF65-F5344CB8AC3E}">
        <p14:creationId xmlns:p14="http://schemas.microsoft.com/office/powerpoint/2010/main" val="27868373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132" y="1124744"/>
            <a:ext cx="885698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Эмоциональный фон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Имеет много общего с настроением </a:t>
            </a:r>
            <a:r>
              <a:rPr lang="ru-RU" sz="1700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(но эта более размытая, продолжительная и устойчивая форма выражения эмоционального состояния)</a:t>
            </a:r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, которое может быть либо положительным, либо отрицательным.</a:t>
            </a:r>
          </a:p>
          <a:p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целом эмоциональный фон дает психологу информацию о степени эмоционального благополучия ребенка.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209" y="3110304"/>
            <a:ext cx="8856983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В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ыраженность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эмоций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. </a:t>
            </a:r>
            <a:endParaRPr lang="ru-RU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Зачастую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дошкольники не владеют культурными формами выражения эмоций, не всегда могут сдерживать такие эмоциональные проявления, как плач, крик и т. п. Важно попробовать увидеть, насколько богат и разнообразен эмоциональный мир ребенка, усвоил ли он эмоциональные оттенки, или его эмоции «плоские», односторонние, невыраженные.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798" y="5093761"/>
            <a:ext cx="8856984" cy="14157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Э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моциональная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подвижность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. </a:t>
            </a:r>
            <a:endParaRPr lang="ru-RU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Эмоции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детей более подвижны, чем у взрослых, что внешне выражается в быстрой и легкой смене от печали к радости, «от горя к веселью». Однако чрезмерно быстрая и частая смена настроений говорит о повышенной эмоциональной подвижности, неустойчивости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143" y="131962"/>
            <a:ext cx="8856984" cy="430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99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Параметры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эмоциональных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проявлений при наблюдении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620688"/>
            <a:ext cx="59766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При наблюдение следует обращать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внимание: 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23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32750"/>
            <a:ext cx="864096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Для того чтобы уменьшить количество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ошибок при интерпретации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результатов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наблюдений следует: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отказаться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от преждевременных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выводов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тщательно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фиксировать внешние проявления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поведения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продолжать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по возможности длительное время и лишь потом приступать к анализу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результатов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Подтвердить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или опровергнуть сделанные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выводы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с помощью специальных рисуночных методов.</a:t>
            </a:r>
          </a:p>
          <a:p>
            <a:endParaRPr lang="ru-RU" b="1" dirty="0" smtClean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08855"/>
            <a:ext cx="396044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Следует</a:t>
            </a:r>
            <a:r>
              <a:rPr lang="ru-RU" sz="2800" b="1" dirty="0" smtClean="0">
                <a:latin typeface="Georgia" panose="02040502050405020303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запомнить</a:t>
            </a: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251520" y="3428998"/>
            <a:ext cx="8424936" cy="2736305"/>
          </a:xfrm>
          <a:prstGeom prst="wav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Наблюдения за ребенком должны происходить в </a:t>
            </a: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естественной ситуации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в группе, на прогулке, во время прихода в детский сад и ухода из него. </a:t>
            </a:r>
          </a:p>
        </p:txBody>
      </p:sp>
    </p:spTree>
    <p:extLst>
      <p:ext uri="{BB962C8B-B14F-4D97-AF65-F5344CB8AC3E}">
        <p14:creationId xmlns:p14="http://schemas.microsoft.com/office/powerpoint/2010/main" val="55891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973" y="5589240"/>
            <a:ext cx="8775175" cy="10536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Все это  не может не вызывать  беспокойство со стороны педагогов.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320" y="2127552"/>
            <a:ext cx="8582482" cy="323165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В чем проявляется?</a:t>
            </a:r>
            <a:endParaRPr lang="ru-RU" sz="2400" i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манипулирование родителями;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т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рудности в общении и взаимодействии с взрослыми и сверстниками;</a:t>
            </a:r>
          </a:p>
          <a:p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/>
              <a:t> </a:t>
            </a:r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У детей все чаще  присутствует комплекс  социально-психологических проблем: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Агрессивность;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Застенчивость;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Гиперреактивность;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Пассивность и т.п.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320" y="75982"/>
            <a:ext cx="8582482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Исследования и наблюдения  показали, что современные дети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endParaRPr lang="ru-RU" sz="800" b="1" u="sng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 трудом усваивают нравственные формы;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стали более эгоистичными;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капризными;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избалованными;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зачастую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неуправляемыми.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950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7522"/>
            <a:ext cx="8928992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Т</a:t>
            </a:r>
            <a:r>
              <a:rPr lang="ru-RU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аблицы </a:t>
            </a:r>
            <a:r>
              <a:rPr lang="ru-RU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фиксации результата. </a:t>
            </a:r>
            <a:endParaRPr lang="ru-RU" b="1" i="1" u="sng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latin typeface="Georgia" panose="02040502050405020303" pitchFamily="18" charset="0"/>
              </a:rPr>
              <a:t>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Можно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использовать оценки в баллах, применять цвета или любые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другие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знакомые обозначения.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       Целесообразно  использовать различные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цветовые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оттенки (наглядно выделяются ситуации, когда ребенок чувствует себя комфортно или неблагополучно)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Использование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цвета позволяет избежать классификации детей по тому или иному признаку и деление их на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«хороших»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или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«плохих». </a:t>
            </a:r>
            <a:endParaRPr lang="ru-RU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результате  использование таблиц фиксации  можно выявить: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Причины неблагополучия;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Трудности, возникающие у ребенка  в тех или иных ситуациях;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Свои промахи, что помогает понять причины затруднений при взаимодействии с ребенком.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 самое главное найти средства их преодоления</a:t>
            </a:r>
          </a:p>
          <a:p>
            <a:endParaRPr lang="ru-RU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ЗАПОМНИТЕ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Каждый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ребенок проявляет свои эмоции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по-разному.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Обращайте внимание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 степень проявления эмоции конкретного ребенка в той или иной ситуации и именно эту реакцию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положите 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основу оценки эмоционального состояния.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502" y="10330"/>
            <a:ext cx="8928992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Способы фиксации 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результатов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оценки эмоционального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состояния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41626688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329311"/>
              </p:ext>
            </p:extLst>
          </p:nvPr>
        </p:nvGraphicFramePr>
        <p:xfrm>
          <a:off x="179512" y="908720"/>
          <a:ext cx="8856984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6532"/>
                <a:gridCol w="3833372"/>
                <a:gridCol w="2867080"/>
              </a:tblGrid>
              <a:tr h="944433"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Степень</a:t>
                      </a:r>
                    </a:p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выраженности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Характеристика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Способы проявления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71746"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1-я степень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Равнодушен, внешние проявления эмоций отсутствуют или выражены незначительно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_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6005"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2-я степень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Эмоциональные проявления выражены средне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Мимика, поза, слова и т. д.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70464"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3-я степень 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Эмоции выражены сильно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Georgia" panose="02040502050405020303" pitchFamily="18" charset="0"/>
                        </a:rPr>
                        <a:t>Мимика, речь, двигательная активность</a:t>
                      </a:r>
                      <a:endParaRPr lang="ru-RU" sz="16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16632"/>
            <a:ext cx="8928992" cy="7078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cs typeface="Times New Roman" pitchFamily="18" charset="0"/>
              </a:rPr>
              <a:t>ШКАЛА ОЦЕНКИ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проявления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эмоционального неблагополучия и эмоционального комфорта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31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04027"/>
              </p:ext>
            </p:extLst>
          </p:nvPr>
        </p:nvGraphicFramePr>
        <p:xfrm>
          <a:off x="135807" y="2420889"/>
          <a:ext cx="8901829" cy="4369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007"/>
                <a:gridCol w="4248472"/>
                <a:gridCol w="1150986"/>
                <a:gridCol w="504056"/>
                <a:gridCol w="648072"/>
                <a:gridCol w="865236"/>
              </a:tblGrid>
              <a:tr h="292460"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Дата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Деятельность в режимные моменты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4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Индивидуальное поведение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Поведение в общении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Р-Р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Р-В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Р-С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0990"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Georgia" panose="02040502050405020303" pitchFamily="18" charset="0"/>
                        </a:rPr>
                        <a:t>Организованная </a:t>
                      </a: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деятельность (учебная, развлекательная</a:t>
                      </a:r>
                      <a:r>
                        <a:rPr lang="ru-RU" sz="1800" b="1" dirty="0" smtClean="0">
                          <a:effectLst/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08"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Georgia" panose="02040502050405020303" pitchFamily="18" charset="0"/>
                        </a:rPr>
                        <a:t>Дата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Индивидуальное поведение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Поведение в общении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27">
                <a:tc rowSpan="2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Р-В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Р-С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Georgia" panose="02040502050405020303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616" y="116632"/>
            <a:ext cx="8917879" cy="12618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>
            <a:lvl1pPr indent="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70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itchFamily="18" charset="0"/>
              </a:rPr>
              <a:t>При наблюдении за ребенком его эмоциональное состояние в ситуациях взаимодействия ребенка с родителем, ребенка 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itchFamily="18" charset="0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itchFamily="18" charset="0"/>
              </a:rPr>
              <a:t>с воспитателем, ребенка со сверстником фиксируется по соответствующей индивидуальной схеме.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616" y="1378467"/>
            <a:ext cx="89178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27013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Georgia" panose="02040502050405020303" pitchFamily="18" charset="0"/>
                <a:cs typeface="Times New Roman" pitchFamily="18" charset="0"/>
              </a:rPr>
              <a:t>Оценка эмоционального состояния ребенка </a:t>
            </a:r>
            <a:br>
              <a:rPr lang="ru-RU" altLang="ru-RU" dirty="0">
                <a:latin typeface="Georgia" panose="02040502050405020303" pitchFamily="18" charset="0"/>
                <a:cs typeface="Times New Roman" pitchFamily="18" charset="0"/>
              </a:rPr>
            </a:br>
            <a:r>
              <a:rPr lang="ru-RU" altLang="ru-RU" dirty="0">
                <a:latin typeface="Georgia" panose="02040502050405020303" pitchFamily="18" charset="0"/>
                <a:cs typeface="Times New Roman" pitchFamily="18" charset="0"/>
              </a:rPr>
              <a:t>в группе детского сада</a:t>
            </a:r>
          </a:p>
          <a:p>
            <a:pPr lvl="0" indent="2270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Код ребенка __________ возраст ____ № группы ______ </a:t>
            </a:r>
            <a:endParaRPr lang="ru-RU" altLang="ru-RU" dirty="0"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615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734129"/>
            <a:ext cx="8897813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Когда можно сказать, что работа по индивидуальному сопровождению дошкольников прошла успешно?</a:t>
            </a:r>
            <a:endParaRPr lang="ru-RU" sz="14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Эмоции  ребенка  приобрели значительную глубину и устойчивость;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 ребенка преобладают положительные эмоции;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Появляется и крепнет  постоянная дружба со сверстниками;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 ребенка развита способность сдерживать свои бурные и резкие выражения чувств;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Ребенок усвоил «язык» эмоций и способен с помощью них  выражать тончайшие оттенки переживаний и интонаций голоса;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Эмоциональные  реакции ребенка адекватны  ситуациям;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 рисунках детей преобладают яркие и светлые краски, отражаются положительные эмоции.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1118" y="15767"/>
            <a:ext cx="1307925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Выводы: 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2" y="416146"/>
            <a:ext cx="8897813" cy="32932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ru-RU" sz="1600" b="1" i="1" u="sng" dirty="0">
                <a:solidFill>
                  <a:srgbClr val="C00000"/>
                </a:solidFill>
                <a:latin typeface="Georgia" panose="02040502050405020303" pitchFamily="18" charset="0"/>
              </a:rPr>
              <a:t>Что способен сделать педагог?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Вовремя распознать в ребенке такие эмоционально-личностные  отклонения как,  агрессия, тревога, сверхчувствительность, возбуждаемость, капризность, плаксивость, злобность, завистливость, упрямство, жестокость. 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Познакомить детей  им научить различать  эмоции человека: радость, горе, гнев,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удивление.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Постоянно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рассказывать о  чувствах других людей 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научит ребенка понимать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свои собственные.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Научить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ребенка  передавать заданное эмоциональное состояние, используя различные  выразительные средства, научить переключаться с одного состояния на противоположное.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Развить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произвольное управление поведением, способность сопереживать, волевые усилия, сосредоточенность на определенной работе. </a:t>
            </a:r>
          </a:p>
        </p:txBody>
      </p:sp>
    </p:spTree>
    <p:extLst>
      <p:ext uri="{BB962C8B-B14F-4D97-AF65-F5344CB8AC3E}">
        <p14:creationId xmlns:p14="http://schemas.microsoft.com/office/powerpoint/2010/main" val="31324089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6408712" cy="3456384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Диагностика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эмоционально-личностного развития дошкольников 3–7 лет / сост. Н. Д. Денисова. – Волгоград : Учитель, 2014. – 202 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Индивидуальное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сопровождение детей «группы риска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»: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экспериментально-исследовательская деятельность, коррекционно-развивающие занятия, картотека игр / авт.-сост. Г. М. Татарникова, И. И. Вепрева, Т. Т. Кириченко. – Волгоград : Учитель, 2016. – 229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620688"/>
            <a:ext cx="6120680" cy="36004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>
                <a:latin typeface="Georgia" panose="02040502050405020303" pitchFamily="18" charset="0"/>
              </a:rPr>
              <a:t>Список использованной литературы: </a:t>
            </a:r>
            <a:endParaRPr lang="ru-RU" sz="2000" i="1" dirty="0">
              <a:latin typeface="Georgia" panose="02040502050405020303" pitchFamily="18" charset="0"/>
            </a:endParaRPr>
          </a:p>
        </p:txBody>
      </p:sp>
      <p:pic>
        <p:nvPicPr>
          <p:cNvPr id="12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3968" y="2852936"/>
            <a:ext cx="3000757" cy="276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4564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599" y="332656"/>
            <a:ext cx="7988771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40" dirty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  <a:t>Спасибо за внимание!</a:t>
            </a:r>
            <a:br>
              <a:rPr lang="ru-RU" sz="4400" b="1" spc="40" dirty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3381" y="3284984"/>
            <a:ext cx="5985520" cy="338437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endParaRPr lang="ru-RU" sz="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008" y="116632"/>
            <a:ext cx="838944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Анализ  особенностей современных дошкольников показал следующие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типичные особенности: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008" y="908720"/>
            <a:ext cx="7525345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Не смотря  на происходящие в мире, обществе и семье,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дошкольники  продолжают оставаться детьми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(они любят и продолжают играть, но содержание игр изменилось, изменяются  тематики сюжетно-ролевых игр, дети все чаще выбирают компьютерные игры, игры с современными головоломками, конструкторами.)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Происходят существенные изменения в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интеллектуальной сфере детей: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Стали более информированы и любознательны;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Свободно ориентируются  в современной технике;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Знают много о взрослой жизни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( чему способствует интернет, телевидение, насыщенность  среды как дома, так и в детском саду).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Отмечаются  большие сдвиги в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нравственном,  социально-личностном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развитии детей, в их поведении, общении. 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4509120"/>
            <a:ext cx="2160240" cy="210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86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0323"/>
            <a:ext cx="9124900" cy="59016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5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Главная цель педагога работающего с детьми у которых наблюдаются эмоционально-личностные проблемы развития: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5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Способствовать психическому и личностному росту ребенка.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5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Создать эмоционально благополучное настроение в группе.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5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Развивать эмоциональную сферу дошкольников. </a:t>
            </a:r>
          </a:p>
          <a:p>
            <a:r>
              <a:rPr lang="ru-RU" sz="165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Никакое общение и взаимодействие не  будет эффективным если его участники: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Не способны распознавать эмоциональное состояние собеседника.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Не управляют собственными эмоциями, через релаксацию и </a:t>
            </a:r>
            <a:r>
              <a:rPr lang="ru-RU" sz="1650" b="1" i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саморегуляцию</a:t>
            </a:r>
            <a:r>
              <a:rPr lang="ru-RU" sz="165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5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Не способны понять свои собственные чувства и эмоции, через мимику, жесты, выразительные движения. (развитие  собственных самоощущений является важным компонентом в становлении личности растущего человека)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5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Пополнять «эмоциональный словарь» терминами, обозначающими различные настроения и состояния ( умение передавать  словами оттенки настроения)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5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Развивать толерантное отношение друг к другу и коммуникативные навыки.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Решение поставленных задач  необходимо решать 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непосредственно образовательной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самостоятельной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 тесном контакте с родителями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874" y="43160"/>
            <a:ext cx="9049126" cy="877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Эмоционально-личностное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наряду с </a:t>
            </a:r>
            <a:r>
              <a:rPr lang="ru-RU" sz="1700" b="1" dirty="0">
                <a:solidFill>
                  <a:srgbClr val="C00000"/>
                </a:solidFill>
                <a:latin typeface="Georgia" panose="02040502050405020303" pitchFamily="18" charset="0"/>
              </a:rPr>
              <a:t>социально-коммуникативным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развитием дошкольника является одним из приоритетных направлений современного образования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7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089776" cy="566486"/>
          </a:xfr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Условия для нормального развития ребенка 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(Г.М. </a:t>
            </a:r>
            <a:r>
              <a:rPr lang="ru-RU" sz="1800" b="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Дульнёв</a:t>
            </a: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и А.Р. </a:t>
            </a:r>
            <a:r>
              <a:rPr lang="ru-RU" sz="1800" b="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Лурия</a:t>
            </a: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) </a:t>
            </a:r>
            <a:endParaRPr lang="ru-RU" sz="1800" b="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864968"/>
            <a:ext cx="7128792" cy="449353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Н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ормальная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работа головного мозга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его коры;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(при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наличии патологических состояний нарушается баланс раздражительных и тормозных процессов, затрудняется осуществление сложных форм анализа и синтеза поступающей информации, замедляется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развитие);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800" b="1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Н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ормальное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физическое развитие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 связанное с ним сохранение нормальной работоспособности и тонуса нервных процессов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8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охранность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органов чувств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которые обеспечивают связь ребенка с внешним миром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8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С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истематичность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и последовательность обучения ребенка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 семье, детском саду, школе.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733256"/>
            <a:ext cx="864096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Если какое-либо из этих условий </a:t>
            </a:r>
            <a:r>
              <a:rPr lang="ru-RU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не соблюдается, 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то ребенок имеет </a:t>
            </a:r>
            <a:r>
              <a:rPr lang="ru-RU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нарушенный тип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69416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733" y="1643009"/>
            <a:ext cx="821572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Нарушению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эмоционально-личностных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и адаптивных возможностей личностей дошкольника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способствуют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</a:rPr>
              <a:t> негативные факторы</a:t>
            </a:r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(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биологические, социальные,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экономические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психологические)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140968"/>
            <a:ext cx="7144636" cy="3170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Что такое фактор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?</a:t>
            </a:r>
          </a:p>
          <a:p>
            <a:endParaRPr lang="ru-RU" b="1" dirty="0">
              <a:latin typeface="Georgia" panose="02040502050405020303" pitchFamily="18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Движущая сила, причина или обстоятельство в любом процессе или явлении побуждающее к действию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b="1" dirty="0">
              <a:latin typeface="Georgia" panose="02040502050405020303" pitchFamily="18" charset="0"/>
            </a:endParaRPr>
          </a:p>
          <a:p>
            <a:pPr algn="ctr"/>
            <a:r>
              <a:rPr lang="ru-RU" b="1" i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Факторы, влияющие на </a:t>
            </a:r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развитие эмоционально-личностных проблем развития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среда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наследственность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деятельность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воспитание.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110" y="116632"/>
            <a:ext cx="8712968" cy="1200329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Факторами риска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которые приводят к 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эмоционально-личностным проблемам </a:t>
            </a: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ребенка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являются постоянно действующие обстоятельства, вызывающие устойчивые изменения того или иного признака и недостаточность психофизического развития.</a:t>
            </a:r>
          </a:p>
        </p:txBody>
      </p:sp>
      <p:pic>
        <p:nvPicPr>
          <p:cNvPr id="5" name="Picture 16" descr="https://img-fotki.yandex.ru/get/9351/192411548.36/0_cad66_d2107d2f_M.png?share=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4293096"/>
            <a:ext cx="197886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13728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2565</TotalTime>
  <Words>5041</Words>
  <Application>Microsoft Office PowerPoint</Application>
  <PresentationFormat>Экран (4:3)</PresentationFormat>
  <Paragraphs>580</Paragraphs>
  <Slides>55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Паркет</vt:lpstr>
      <vt:lpstr>Презентация PowerPoint</vt:lpstr>
      <vt:lpstr>Содержательные вопросы:</vt:lpstr>
      <vt:lpstr>Презентация PowerPoint</vt:lpstr>
      <vt:lpstr>Презентация PowerPoint</vt:lpstr>
      <vt:lpstr>Все это  не может не вызывать  беспокойство со стороны педагогов. </vt:lpstr>
      <vt:lpstr>Презентация PowerPoint</vt:lpstr>
      <vt:lpstr>Презентация PowerPoint</vt:lpstr>
      <vt:lpstr>Условия для нормального развития ребенка   (Г.М. Дульнёв и А.Р. Лурия)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 результате социологических исследования  семей  в дошкольных организациях  было выявлено  следующее: (примерные показатели, зависят от местоположения дошкольной организации)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же быть с детьми « Группы риска»?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Наблюдение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Березенкова Татьяна Валерьевна</dc:creator>
  <cp:lastModifiedBy>ILUR</cp:lastModifiedBy>
  <cp:revision>199</cp:revision>
  <dcterms:created xsi:type="dcterms:W3CDTF">2015-11-10T06:11:43Z</dcterms:created>
  <dcterms:modified xsi:type="dcterms:W3CDTF">2016-01-13T13:03:35Z</dcterms:modified>
</cp:coreProperties>
</file>