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1" r:id="rId5"/>
    <p:sldId id="272" r:id="rId6"/>
    <p:sldId id="288" r:id="rId7"/>
    <p:sldId id="287" r:id="rId8"/>
    <p:sldId id="289" r:id="rId9"/>
    <p:sldId id="281" r:id="rId10"/>
    <p:sldId id="286" r:id="rId11"/>
    <p:sldId id="273" r:id="rId12"/>
    <p:sldId id="279" r:id="rId13"/>
    <p:sldId id="280" r:id="rId14"/>
    <p:sldId id="282" r:id="rId15"/>
    <p:sldId id="29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29T20:02:44.655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2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67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0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50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6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9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78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5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33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88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5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5D63-9C45-437B-A4CB-296081C0663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091A4-332B-401B-B545-FD92199EE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8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comments" Target="../comments/commen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9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7665" y="1288027"/>
            <a:ext cx="62926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Муниципальное бюджетное дошкольное образовательное</a:t>
            </a:r>
          </a:p>
          <a:p>
            <a:pPr algn="ctr"/>
            <a:r>
              <a:rPr lang="ru-RU" b="1" dirty="0">
                <a:latin typeface="Monotype Corsiva" panose="03010101010201010101" pitchFamily="66" charset="0"/>
              </a:rPr>
              <a:t>у</a:t>
            </a:r>
            <a:r>
              <a:rPr lang="ru-RU" b="1" dirty="0" smtClean="0">
                <a:latin typeface="Monotype Corsiva" panose="03010101010201010101" pitchFamily="66" charset="0"/>
              </a:rPr>
              <a:t>чреждение детский сад № 276 г. Екатеринбург</a:t>
            </a:r>
            <a:endParaRPr lang="ru-RU" dirty="0" smtClean="0"/>
          </a:p>
          <a:p>
            <a:pPr algn="ctr"/>
            <a:endParaRPr lang="ru-RU" sz="28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«Богатыри земли русской»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Тема: «Русские богатыри в искусстве» </a:t>
            </a:r>
          </a:p>
          <a:p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Воспитатель: Демецкая Лариса Константиновна</a:t>
            </a:r>
          </a:p>
          <a:p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Муз.руководитель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: Андреева Алёна Вячеславовна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0348" y="216310"/>
            <a:ext cx="61746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Основной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987" y="1248697"/>
            <a:ext cx="118675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Взаимодействие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 родителями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Мир ребёнка начинается с семьи. В беседах дети рассказывают о своей семье, семейных историях, традициях, как вместе изготавливают атрибуты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34" y="2364677"/>
            <a:ext cx="2012123" cy="2994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43" y="4594648"/>
            <a:ext cx="2678060" cy="20085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80" y="2496527"/>
            <a:ext cx="2311926" cy="3099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41" y="2857796"/>
            <a:ext cx="1953959" cy="34737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94" y="2578619"/>
            <a:ext cx="3066171" cy="4088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2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5"/>
            <a:ext cx="12270658" cy="69464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6386" y="200024"/>
            <a:ext cx="7541343" cy="645550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</a:bodyPr>
          <a:lstStyle/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Основной этап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5" y="1045598"/>
            <a:ext cx="1190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Создание  </a:t>
            </a:r>
            <a:r>
              <a:rPr lang="ru-RU" sz="5400" b="1" dirty="0" err="1" smtClean="0">
                <a:latin typeface="Monotype Corsiva" panose="03010101010201010101" pitchFamily="66" charset="0"/>
              </a:rPr>
              <a:t>лепбука</a:t>
            </a:r>
            <a:r>
              <a:rPr lang="ru-RU" sz="5400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smtClean="0">
                <a:latin typeface="Monotype Corsiva" panose="03010101010201010101" pitchFamily="66" charset="0"/>
              </a:rPr>
              <a:t>и мини музея.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" y="1741874"/>
            <a:ext cx="1848947" cy="2513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57" y="2013938"/>
            <a:ext cx="3209268" cy="1947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6" y="4611330"/>
            <a:ext cx="5256699" cy="2090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63" y="2078821"/>
            <a:ext cx="3255944" cy="1900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000" y="2082240"/>
            <a:ext cx="2593995" cy="18324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58" y="4601538"/>
            <a:ext cx="2967415" cy="18027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82" y="4473004"/>
            <a:ext cx="3245567" cy="193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2270" y="216310"/>
            <a:ext cx="9959008" cy="6384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Заключительный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7290" y="967477"/>
            <a:ext cx="10087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Работа с </a:t>
            </a:r>
            <a:r>
              <a:rPr lang="ru-RU" sz="2800" b="1" dirty="0" err="1" smtClean="0">
                <a:latin typeface="Monotype Corsiva" panose="03010101010201010101" pitchFamily="66" charset="0"/>
              </a:rPr>
              <a:t>лепбуком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4" y="1459563"/>
            <a:ext cx="4876800" cy="234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42" y="1434240"/>
            <a:ext cx="4675335" cy="239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8" y="4007408"/>
            <a:ext cx="4876800" cy="260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5" y="4007408"/>
            <a:ext cx="4712738" cy="260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25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1586" y="147484"/>
            <a:ext cx="7688827" cy="8062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>
                <a:gd name="adj" fmla="val 29545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Заключительный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66" y="4338071"/>
            <a:ext cx="4961689" cy="2430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5496" y="1033272"/>
            <a:ext cx="5601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Экскурсия в 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нашем мини-музеи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1711295"/>
            <a:ext cx="5081599" cy="236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8" y="4431651"/>
            <a:ext cx="5218961" cy="224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9" y="1711294"/>
            <a:ext cx="5218961" cy="236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1052" y="216310"/>
            <a:ext cx="10068339" cy="8173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Заключительный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06" y="1971068"/>
            <a:ext cx="5006624" cy="4424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8" y="1641905"/>
            <a:ext cx="3798061" cy="2066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3087329" y="1033670"/>
            <a:ext cx="741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Мастер – класс по декорированию меча.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28" y="2970682"/>
            <a:ext cx="4454366" cy="20044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93" y="4381281"/>
            <a:ext cx="5008598" cy="22787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550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0"/>
            <a:ext cx="12270658" cy="69464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2156" y="200024"/>
            <a:ext cx="9124334" cy="1088002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Спасибо за внимание!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6645" y="1573160"/>
            <a:ext cx="64396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Постепенно от прогулки к экскурсии, от беседы и чтения,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у детей складывается прекрасный образ родного края,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своей малой родины. Все это складывает у детей первые 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основы патриотизма. Дети – будущее нашей страны, им 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Беречь и охранять ее просторы, ее богатство!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25" y="2015612"/>
            <a:ext cx="6162131" cy="3599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68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5239" y="570272"/>
            <a:ext cx="5191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Известна истина: «Что заложено в человеке в начале жизни, то остается навсегда». Во все времена любовь к родине, патриотизм в нашем государстве были чертой национального характера. Понятие «патриотизм» включает в себя любовь к Родине, к земле, где родился и вырос, гордость за исторические свершения народа. Духовный, творческий патриотизм надо прививать с раннего детства. К сожалению, в последнее время в обществе утрачиваются традиции патриотического сознания, поэтому актуальность проблемы очевидна.  Важно, чтобы ребенок уже в дошкольном возрасте почувствовал причастность к своей Родине, личную ответственность за родную землю и ее будущее.</a:t>
            </a:r>
          </a:p>
          <a:p>
            <a:pPr lvl="0"/>
            <a:endParaRPr lang="ru-RU" sz="2000" b="1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4658" y="570271"/>
            <a:ext cx="5506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Monotype Corsiva" panose="03010101010201010101" pitchFamily="66" charset="0"/>
              </a:rPr>
              <a:t>Цели:  </a:t>
            </a:r>
            <a:r>
              <a:rPr lang="ru-RU" dirty="0">
                <a:latin typeface="Monotype Corsiva" panose="03010101010201010101" pitchFamily="66" charset="0"/>
              </a:rPr>
              <a:t>развитие патриотических чувств на основе знакомства детей с героическими образами былинных богатырей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4658" y="1465006"/>
            <a:ext cx="54175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i="1" dirty="0" smtClean="0">
                <a:latin typeface="Monotype Corsiva" panose="03010101010201010101" pitchFamily="66" charset="0"/>
              </a:rPr>
              <a:t>Задачи: </a:t>
            </a:r>
            <a:r>
              <a:rPr lang="ru-RU" b="1" i="1" dirty="0" smtClean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развивать </a:t>
            </a:r>
            <a:r>
              <a:rPr lang="ru-RU" dirty="0">
                <a:latin typeface="Monotype Corsiva" panose="03010101010201010101" pitchFamily="66" charset="0"/>
              </a:rPr>
              <a:t>чувство патриотизма с использованием былин и легенд русского народа</a:t>
            </a:r>
            <a:r>
              <a:rPr lang="ru-RU" dirty="0" smtClean="0">
                <a:latin typeface="Monotype Corsiva" panose="03010101010201010101" pitchFamily="66" charset="0"/>
              </a:rPr>
              <a:t>,</a:t>
            </a:r>
          </a:p>
          <a:p>
            <a:pPr lvl="0"/>
            <a:r>
              <a:rPr lang="ru-RU" dirty="0" smtClean="0">
                <a:latin typeface="Monotype Corsiva" panose="03010101010201010101" pitchFamily="66" charset="0"/>
              </a:rPr>
              <a:t> - формировать </a:t>
            </a:r>
            <a:r>
              <a:rPr lang="ru-RU" dirty="0">
                <a:latin typeface="Monotype Corsiva" panose="03010101010201010101" pitchFamily="66" charset="0"/>
              </a:rPr>
              <a:t>восприятие целостной картины мира, расширить знания детей о героях прошлого России, их подвигах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  <a:p>
            <a:pPr lvl="0"/>
            <a:r>
              <a:rPr lang="ru-RU" dirty="0" smtClean="0">
                <a:latin typeface="Monotype Corsiva" panose="03010101010201010101" pitchFamily="66" charset="0"/>
              </a:rPr>
              <a:t>- знакомить </a:t>
            </a:r>
            <a:r>
              <a:rPr lang="ru-RU" dirty="0">
                <a:latin typeface="Monotype Corsiva" panose="03010101010201010101" pitchFamily="66" charset="0"/>
              </a:rPr>
              <a:t>с литературными произведениями и устным народным творчеством, связанными с темой </a:t>
            </a:r>
            <a:r>
              <a:rPr lang="ru-RU" dirty="0" smtClean="0">
                <a:latin typeface="Monotype Corsiva" panose="03010101010201010101" pitchFamily="66" charset="0"/>
              </a:rPr>
              <a:t>проекта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lvl="0"/>
            <a:r>
              <a:rPr lang="ru-RU" dirty="0" smtClean="0">
                <a:latin typeface="Monotype Corsiva" panose="03010101010201010101" pitchFamily="66" charset="0"/>
              </a:rPr>
              <a:t>- развивать </a:t>
            </a:r>
            <a:r>
              <a:rPr lang="ru-RU" dirty="0">
                <a:latin typeface="Monotype Corsiva" panose="03010101010201010101" pitchFamily="66" charset="0"/>
              </a:rPr>
              <a:t>продуктивную деятельность детей и детское творчество; знакомить с произведениями живописи, русских композиторов, приобщать к словесному и видеоинформационному искусству, связанными с темой проекта, развивать художественное восприятие и эстетический </a:t>
            </a:r>
            <a:r>
              <a:rPr lang="ru-RU" dirty="0" smtClean="0">
                <a:latin typeface="Monotype Corsiva" panose="03010101010201010101" pitchFamily="66" charset="0"/>
              </a:rPr>
              <a:t>вкус. </a:t>
            </a:r>
            <a:endParaRPr lang="ru-RU" dirty="0">
              <a:latin typeface="Monotype Corsiva" panose="03010101010201010101" pitchFamily="66" charset="0"/>
            </a:endParaRPr>
          </a:p>
          <a:p>
            <a:pPr lvl="0"/>
            <a:r>
              <a:rPr lang="ru-RU" dirty="0">
                <a:latin typeface="Monotype Corsiva" panose="03010101010201010101" pitchFamily="66" charset="0"/>
              </a:rPr>
              <a:t>формировать у детей потребности в двигательной активности и физическом совершенствовании. </a:t>
            </a:r>
          </a:p>
        </p:txBody>
      </p:sp>
    </p:spTree>
    <p:extLst>
      <p:ext uri="{BB962C8B-B14F-4D97-AF65-F5344CB8AC3E}">
        <p14:creationId xmlns:p14="http://schemas.microsoft.com/office/powerpoint/2010/main" val="38115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1218216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1381" y="1248697"/>
            <a:ext cx="4866965" cy="452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Новизна проекта.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В процессе проекта дети знакомятся с подвигами богатырей - защитников Земли Русской. Они получают знания о быте русского народа и применяют их в организованной деятельности и самостоятельном творчестве.</a:t>
            </a:r>
          </a:p>
          <a:p>
            <a:pPr lvl="0"/>
            <a:endParaRPr lang="ru-RU" sz="2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18286" y="874455"/>
            <a:ext cx="5310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Наш девиз: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«Наше богатство –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сила богатырская, дело наше  - Руси служить, от врагов её оборонять»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30" y="426800"/>
            <a:ext cx="1468567" cy="1393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86" y="3429000"/>
            <a:ext cx="5187511" cy="2587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22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1948" y="757084"/>
            <a:ext cx="11454581" cy="1829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0039" y="412956"/>
            <a:ext cx="9960077" cy="914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Подготовительный этап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8" y="1481878"/>
            <a:ext cx="2028825" cy="2898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55" y="2048481"/>
            <a:ext cx="2128693" cy="2870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20" y="1481878"/>
            <a:ext cx="2148348" cy="2784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06" y="2027826"/>
            <a:ext cx="2041012" cy="2870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89" y="1269801"/>
            <a:ext cx="2112540" cy="299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7652" y="5289755"/>
            <a:ext cx="9676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Подбор и систематизация методической, справочной и детской художественной литературы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0349" y="216310"/>
            <a:ext cx="6145162" cy="58010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Основной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1135" y="943897"/>
            <a:ext cx="5289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Просмотр презентации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«Богатыри земли русской», «Кони – верные спутники богатырей».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0" y="1737712"/>
            <a:ext cx="4314911" cy="2147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65162" y="943897"/>
            <a:ext cx="5191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Детская экскурсия онлайн в музее «Богатыри»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(Васнецов, Третьяковская галерея)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70" y="4226921"/>
            <a:ext cx="4632616" cy="24811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330" y="4420749"/>
            <a:ext cx="4179559" cy="2287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66" y="1959560"/>
            <a:ext cx="3520091" cy="2217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5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6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044">
            <a:off x="338030" y="4418904"/>
            <a:ext cx="3385434" cy="2061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-4336" y="1139640"/>
            <a:ext cx="121963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Взаимодействие со специалистами.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музыкальным руководителем      С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инструктором по физической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С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инструктором по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Таеквондо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Андреевой А. В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                            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ультуре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Модина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А. А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         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Илясов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М.А.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 </a:t>
            </a:r>
            <a:endParaRPr lang="ru-RU" sz="3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 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Т</a:t>
            </a:r>
            <a:endParaRPr lang="ru-RU" sz="3600" b="1" dirty="0" smtClean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0348" y="216310"/>
            <a:ext cx="61746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Основной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298" y="6194322"/>
            <a:ext cx="382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Прослушивание произведения Римского –Корсакова «33 богатыря»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1181" y="2381258"/>
            <a:ext cx="2528544" cy="2364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02" y="4410154"/>
            <a:ext cx="3392379" cy="22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05" y="3055151"/>
            <a:ext cx="2968353" cy="2666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17" y="2758308"/>
            <a:ext cx="3383095" cy="20235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57" y="4402814"/>
            <a:ext cx="3570283" cy="2094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8468"/>
            <a:ext cx="3861565" cy="182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" y="3770074"/>
            <a:ext cx="3393973" cy="1867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30" y="3414002"/>
            <a:ext cx="3475573" cy="19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0348" y="216310"/>
            <a:ext cx="6174657" cy="66115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Основной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651" y="973395"/>
            <a:ext cx="1205434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Сетевое взаимодействие с городской библиотекой № 17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Екатеринбургским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музеем изобразительных искусств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3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Важно привить детям чувство любви и уважения к культурным ценностям и традициям русского народа.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" y="4518009"/>
            <a:ext cx="4335388" cy="19983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" y="2285771"/>
            <a:ext cx="4521308" cy="19381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31" y="2294027"/>
            <a:ext cx="4756639" cy="21404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90" y="3364270"/>
            <a:ext cx="4457233" cy="2345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9" y="4611329"/>
            <a:ext cx="4101906" cy="20218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44" y="2676589"/>
            <a:ext cx="1751341" cy="3490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24" y="3439920"/>
            <a:ext cx="2354558" cy="3238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99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0348" y="216310"/>
            <a:ext cx="6174657" cy="6784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Основной 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371" y="4281714"/>
            <a:ext cx="43107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Беседа по результатам   посещения музея и библиотеки. </a:t>
            </a:r>
          </a:p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Рисование  «Богатырь»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0039" y="983226"/>
            <a:ext cx="1060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Изобразительная деятельность – это  лучший способ выражения эмоций детей от увиденного.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Дети очень любят рисовать. Они рисуют в свободной деятельности и непосредственно в образовательной.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6" y="1748633"/>
            <a:ext cx="2572896" cy="2029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77" y="1773450"/>
            <a:ext cx="2736953" cy="1974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42" y="1711039"/>
            <a:ext cx="4770881" cy="2197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14" y="4069673"/>
            <a:ext cx="4023222" cy="25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0348" y="216310"/>
            <a:ext cx="61746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Основной этап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458" y="1355950"/>
            <a:ext cx="1167089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Взаимодействие с родителями.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Педагоги, вместе с родителями, постарались привить уважение и любовь к былинам, вызвать желание быть похожими на смелых и отважных воинов своей страны.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2" y="3639040"/>
            <a:ext cx="2082971" cy="28052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14" y="3767694"/>
            <a:ext cx="2317433" cy="28509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57" y="4220005"/>
            <a:ext cx="3212035" cy="2358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74" y="3215874"/>
            <a:ext cx="3120571" cy="2340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085005" y="3080365"/>
            <a:ext cx="2969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Поиск информации вместе с детьми, в том числе в интернете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39737" y="5742038"/>
            <a:ext cx="330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Просмотр вместе с детьми мультипликационных фильмов о богатырях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3458" y="2992709"/>
            <a:ext cx="509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Чтение детям энциклопедий и книг по  данной теме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870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596</Words>
  <Application>Microsoft Office PowerPoint</Application>
  <PresentationFormat>Произвольный</PresentationFormat>
  <Paragraphs>72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70</cp:revision>
  <dcterms:created xsi:type="dcterms:W3CDTF">2023-01-21T16:33:10Z</dcterms:created>
  <dcterms:modified xsi:type="dcterms:W3CDTF">2023-02-07T05:47:18Z</dcterms:modified>
</cp:coreProperties>
</file>